
<file path=[Content_Types].xml><?xml version="1.0" encoding="utf-8"?>
<Types xmlns="http://schemas.openxmlformats.org/package/2006/content-types">
  <Default Extension="bin" ContentType="application/vnd.openxmlformats-officedocument.presentationml.printerSettings"/>
  <Override PartName="/ppt/diagrams/layout2.xml" ContentType="application/vnd.openxmlformats-officedocument.drawingml.diagramLayout+xml"/>
  <Override PartName="/ppt/slides/slide14.xml" ContentType="application/vnd.openxmlformats-officedocument.presentationml.slide+xml"/>
  <Default Extension="rels" ContentType="application/vnd.openxmlformats-package.relationships+xml"/>
  <Override PartName="/ppt/notesSlides/notesSlide16.xml" ContentType="application/vnd.openxmlformats-officedocument.presentationml.notesSlide+xml"/>
  <Default Extension="xlsx" ContentType="application/vnd.openxmlformats-officedocument.spreadsheetml.sheet"/>
  <Override PartName="/ppt/diagrams/colors1.xml" ContentType="application/vnd.openxmlformats-officedocument.drawingml.diagramColors+xml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diagrams/layout1.xml" ContentType="application/vnd.openxmlformats-officedocument.drawingml.diagramLayout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diagrams/data2.xml" ContentType="application/vnd.openxmlformats-officedocument.drawingml.diagramData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quickStyle2.xml" ContentType="application/vnd.openxmlformats-officedocument.drawingml.diagramStyl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diagrams/data1.xml" ContentType="application/vnd.openxmlformats-officedocument.drawingml.diagramData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diagrams/quickStyle1.xml" ContentType="application/vnd.openxmlformats-officedocument.drawingml.diagramStyle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diagrams/drawing2.xml" ContentType="application/vnd.ms-office.drawingml.diagramDrawing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970" r:id="rId1"/>
  </p:sldMasterIdLst>
  <p:notesMasterIdLst>
    <p:notesMasterId r:id="rId42"/>
  </p:notesMasterIdLst>
  <p:sldIdLst>
    <p:sldId id="430" r:id="rId2"/>
    <p:sldId id="933" r:id="rId3"/>
    <p:sldId id="934" r:id="rId4"/>
    <p:sldId id="935" r:id="rId5"/>
    <p:sldId id="900" r:id="rId6"/>
    <p:sldId id="901" r:id="rId7"/>
    <p:sldId id="902" r:id="rId8"/>
    <p:sldId id="903" r:id="rId9"/>
    <p:sldId id="904" r:id="rId10"/>
    <p:sldId id="905" r:id="rId11"/>
    <p:sldId id="906" r:id="rId12"/>
    <p:sldId id="907" r:id="rId13"/>
    <p:sldId id="908" r:id="rId14"/>
    <p:sldId id="909" r:id="rId15"/>
    <p:sldId id="910" r:id="rId16"/>
    <p:sldId id="936" r:id="rId17"/>
    <p:sldId id="911" r:id="rId18"/>
    <p:sldId id="912" r:id="rId19"/>
    <p:sldId id="913" r:id="rId20"/>
    <p:sldId id="914" r:id="rId21"/>
    <p:sldId id="915" r:id="rId22"/>
    <p:sldId id="916" r:id="rId23"/>
    <p:sldId id="937" r:id="rId24"/>
    <p:sldId id="938" r:id="rId25"/>
    <p:sldId id="917" r:id="rId26"/>
    <p:sldId id="918" r:id="rId27"/>
    <p:sldId id="919" r:id="rId28"/>
    <p:sldId id="920" r:id="rId29"/>
    <p:sldId id="921" r:id="rId30"/>
    <p:sldId id="922" r:id="rId31"/>
    <p:sldId id="923" r:id="rId32"/>
    <p:sldId id="924" r:id="rId33"/>
    <p:sldId id="925" r:id="rId34"/>
    <p:sldId id="926" r:id="rId35"/>
    <p:sldId id="927" r:id="rId36"/>
    <p:sldId id="929" r:id="rId37"/>
    <p:sldId id="931" r:id="rId38"/>
    <p:sldId id="932" r:id="rId39"/>
    <p:sldId id="897" r:id="rId40"/>
    <p:sldId id="899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7CEDFC"/>
    <a:srgbClr val="57E7FB"/>
    <a:srgbClr val="63D8EF"/>
    <a:srgbClr val="FE3867"/>
    <a:srgbClr val="FE668A"/>
    <a:srgbClr val="FD67BD"/>
    <a:srgbClr val="3526FA"/>
    <a:srgbClr val="FD67E0"/>
    <a:srgbClr val="FF00FF"/>
    <a:srgbClr val="9418C6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napVertSplitter="1" vertBarState="minimized" horzBarState="maximized"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190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hart>
    <c:view3D>
      <c:rotX val="10"/>
      <c:hPercent val="162"/>
      <c:rotY val="10"/>
      <c:depthPercent val="100"/>
      <c:rAngAx val="1"/>
    </c:view3D>
    <c:floor>
      <c:spPr>
        <a:noFill/>
        <a:ln w="12700">
          <a:solidFill>
            <a:srgbClr val="FFFFFF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205128205128205"/>
          <c:y val="0.00530035335689046"/>
          <c:w val="0.734671125975475"/>
          <c:h val="0.860424028268552"/>
        </c:manualLayout>
      </c:layout>
      <c:bar3DChart>
        <c:barDir val="bar"/>
        <c:grouping val="clustered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FF0000"/>
            </a:solidFill>
            <a:ln w="13176">
              <a:solidFill>
                <a:schemeClr val="tx1"/>
              </a:solidFill>
              <a:prstDash val="solid"/>
            </a:ln>
          </c:spPr>
          <c:dLbls>
            <c:dLbl>
              <c:idx val="0"/>
              <c:layout>
                <c:manualLayout>
                  <c:x val="0.00592201727098927"/>
                  <c:y val="-0.00452209098862642"/>
                </c:manualLayout>
              </c:layout>
              <c:showVal val="1"/>
            </c:dLbl>
            <c:dLbl>
              <c:idx val="1"/>
              <c:layout>
                <c:manualLayout>
                  <c:x val="0.00328083989501312"/>
                  <c:y val="-0.00184914385701787"/>
                </c:manualLayout>
              </c:layout>
              <c:showVal val="1"/>
            </c:dLbl>
            <c:dLbl>
              <c:idx val="2"/>
              <c:layout>
                <c:manualLayout>
                  <c:x val="0.00501016655325492"/>
                  <c:y val="-0.0053458942632171"/>
                </c:manualLayout>
              </c:layout>
              <c:showVal val="1"/>
            </c:dLbl>
            <c:dLbl>
              <c:idx val="3"/>
              <c:layout>
                <c:manualLayout>
                  <c:x val="0.00185468714558828"/>
                  <c:y val="-0.00204599425071866"/>
                </c:manualLayout>
              </c:layout>
              <c:showVal val="1"/>
            </c:dLbl>
            <c:dLbl>
              <c:idx val="4"/>
              <c:layout>
                <c:manualLayout>
                  <c:x val="0.0037137284922718"/>
                  <c:y val="-0.00256124234470691"/>
                </c:manualLayout>
              </c:layout>
              <c:showVal val="1"/>
            </c:dLbl>
            <c:dLbl>
              <c:idx val="5"/>
              <c:layout>
                <c:manualLayout>
                  <c:x val="-0.00223147743106186"/>
                  <c:y val="-0.00366469816272966"/>
                </c:manualLayout>
              </c:layout>
              <c:showVal val="1"/>
            </c:dLbl>
            <c:dLbl>
              <c:idx val="6"/>
              <c:layout>
                <c:manualLayout>
                  <c:x val="0.00446568889536956"/>
                  <c:y val="-0.000492594675665542"/>
                </c:manualLayout>
              </c:layout>
              <c:showVal val="1"/>
            </c:dLbl>
            <c:dLbl>
              <c:idx val="7"/>
              <c:layout>
                <c:manualLayout>
                  <c:x val="-0.0368773492433816"/>
                  <c:y val="-0.0492997750281215"/>
                </c:manualLayout>
              </c:layout>
              <c:tx>
                <c:rich>
                  <a:bodyPr/>
                  <a:lstStyle/>
                  <a:p>
                    <a:pPr algn="r">
                      <a:defRPr sz="1841" b="1" i="0" u="none" strike="noStrike" baseline="0">
                        <a:solidFill>
                          <a:srgbClr val="3526FA"/>
                        </a:solidFill>
                        <a:latin typeface="Verdana"/>
                        <a:ea typeface="Verdana"/>
                        <a:cs typeface="Verdana"/>
                      </a:defRPr>
                    </a:pPr>
                    <a:r>
                      <a:rPr lang="en-US" dirty="0" smtClean="0">
                        <a:solidFill>
                          <a:srgbClr val="3526FA"/>
                        </a:solidFill>
                      </a:rPr>
                      <a:t>400</a:t>
                    </a:r>
                    <a:endParaRPr lang="en-US" dirty="0">
                      <a:solidFill>
                        <a:srgbClr val="FFFF00"/>
                      </a:solidFill>
                    </a:endParaRPr>
                  </a:p>
                </c:rich>
              </c:tx>
              <c:spPr>
                <a:noFill/>
                <a:ln w="26353">
                  <a:noFill/>
                </a:ln>
              </c:spPr>
            </c:dLbl>
            <c:dLbl>
              <c:idx val="8"/>
              <c:spPr>
                <a:noFill/>
                <a:ln w="26353">
                  <a:noFill/>
                </a:ln>
              </c:spPr>
              <c:txPr>
                <a:bodyPr/>
                <a:lstStyle/>
                <a:p>
                  <a:pPr algn="r">
                    <a:defRPr sz="1635" b="1" i="0" u="none" strike="noStrike" baseline="0">
                      <a:solidFill>
                        <a:srgbClr val="3526FA"/>
                      </a:solidFill>
                      <a:latin typeface="Verdana"/>
                      <a:ea typeface="Verdana"/>
                      <a:cs typeface="Verdana"/>
                    </a:defRPr>
                  </a:pPr>
                  <a:endParaRPr lang="en-US"/>
                </a:p>
              </c:txPr>
            </c:dLbl>
            <c:spPr>
              <a:noFill/>
              <a:ln w="26353">
                <a:noFill/>
              </a:ln>
            </c:spPr>
            <c:txPr>
              <a:bodyPr/>
              <a:lstStyle/>
              <a:p>
                <a:pPr algn="r">
                  <a:defRPr sz="1840" b="1" i="0" u="none" strike="noStrike" baseline="0">
                    <a:solidFill>
                      <a:srgbClr val="3526FA"/>
                    </a:solidFill>
                    <a:latin typeface="Verdana"/>
                    <a:ea typeface="Verdana"/>
                    <a:cs typeface="Verdana"/>
                  </a:defRPr>
                </a:pPr>
                <a:endParaRPr lang="en-US"/>
              </a:p>
            </c:txPr>
            <c:showVal val="1"/>
          </c:dLbls>
          <c:cat>
            <c:strRef>
              <c:f>Sheet1!$B$1:$I$1</c:f>
              <c:strCache>
                <c:ptCount val="8"/>
                <c:pt idx="0">
                  <c:v>Korea and Vietnam 1951-54, 1965-74</c:v>
                </c:pt>
                <c:pt idx="1">
                  <c:v>Congo Free State   1886-1908</c:v>
                </c:pt>
                <c:pt idx="2">
                  <c:v>Russian Civil War   1917-22</c:v>
                </c:pt>
                <c:pt idx="3">
                  <c:v>World War One      1914-18</c:v>
                </c:pt>
                <c:pt idx="4">
                  <c:v>Stalin's Repression 1924-53</c:v>
                </c:pt>
                <c:pt idx="5">
                  <c:v>Mao's Great Leap Forward 1959-62</c:v>
                </c:pt>
                <c:pt idx="6">
                  <c:v>World War Two      1939-45</c:v>
                </c:pt>
                <c:pt idx="7">
                  <c:v>Worldwide Poverty Deaths 1990-2012</c:v>
                </c:pt>
              </c:strCache>
            </c:strRef>
          </c:cat>
          <c:val>
            <c:numRef>
              <c:f>Sheet1!$B$2:$I$2</c:f>
              <c:numCache>
                <c:formatCode>General</c:formatCode>
                <c:ptCount val="8"/>
                <c:pt idx="0">
                  <c:v>5.5</c:v>
                </c:pt>
                <c:pt idx="1">
                  <c:v>7.5</c:v>
                </c:pt>
                <c:pt idx="2">
                  <c:v>9.0</c:v>
                </c:pt>
                <c:pt idx="3">
                  <c:v>17.0</c:v>
                </c:pt>
                <c:pt idx="4">
                  <c:v>20.0</c:v>
                </c:pt>
                <c:pt idx="5">
                  <c:v>30.0</c:v>
                </c:pt>
                <c:pt idx="6">
                  <c:v>60.0</c:v>
                </c:pt>
                <c:pt idx="7">
                  <c:v>400.0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 w="13176">
              <a:solidFill>
                <a:schemeClr val="tx1"/>
              </a:solidFill>
              <a:prstDash val="solid"/>
            </a:ln>
          </c:spPr>
          <c:dLbls>
            <c:spPr>
              <a:noFill/>
              <a:ln w="26353">
                <a:noFill/>
              </a:ln>
            </c:spPr>
            <c:txPr>
              <a:bodyPr/>
              <a:lstStyle/>
              <a:p>
                <a:pPr>
                  <a:defRPr sz="1841" b="1" i="0" u="none" strike="noStrike" baseline="0">
                    <a:solidFill>
                      <a:schemeClr val="tx1"/>
                    </a:solidFill>
                    <a:latin typeface="Verdana"/>
                    <a:ea typeface="Verdana"/>
                    <a:cs typeface="Verdana"/>
                  </a:defRPr>
                </a:pPr>
                <a:endParaRPr lang="en-US"/>
              </a:p>
            </c:txPr>
            <c:showVal val="1"/>
          </c:dLbls>
          <c:cat>
            <c:strRef>
              <c:f>Sheet1!$B$1:$I$1</c:f>
              <c:strCache>
                <c:ptCount val="8"/>
                <c:pt idx="0">
                  <c:v>Korea and Vietnam 1951-54, 1965-74</c:v>
                </c:pt>
                <c:pt idx="1">
                  <c:v>Congo Free State   1886-1908</c:v>
                </c:pt>
                <c:pt idx="2">
                  <c:v>Russian Civil War   1917-22</c:v>
                </c:pt>
                <c:pt idx="3">
                  <c:v>World War One      1914-18</c:v>
                </c:pt>
                <c:pt idx="4">
                  <c:v>Stalin's Repression 1924-53</c:v>
                </c:pt>
                <c:pt idx="5">
                  <c:v>Mao's Great Leap Forward 1959-62</c:v>
                </c:pt>
                <c:pt idx="6">
                  <c:v>World War Two      1939-45</c:v>
                </c:pt>
                <c:pt idx="7">
                  <c:v>Worldwide Poverty Deaths 1990-2012</c:v>
                </c:pt>
              </c:strCache>
            </c:strRef>
          </c:cat>
          <c:val>
            <c:numRef>
              <c:f>Sheet1!$B$3:$I$3</c:f>
              <c:numCache>
                <c:formatCode>General</c:formatCode>
                <c:ptCount val="8"/>
              </c:numCache>
            </c:numRef>
          </c:val>
        </c:ser>
        <c:dLbls>
          <c:showVal val="1"/>
        </c:dLbls>
        <c:gapWidth val="40"/>
        <c:gapDepth val="0"/>
        <c:shape val="box"/>
        <c:axId val="478826440"/>
        <c:axId val="478830168"/>
        <c:axId val="0"/>
      </c:bar3DChart>
      <c:catAx>
        <c:axId val="478826440"/>
        <c:scaling>
          <c:orientation val="minMax"/>
        </c:scaling>
        <c:axPos val="l"/>
        <c:numFmt formatCode="General" sourceLinked="1"/>
        <c:tickLblPos val="low"/>
        <c:spPr>
          <a:ln w="13176">
            <a:solidFill>
              <a:srgbClr val="FFFFFF"/>
            </a:solidFill>
            <a:prstDash val="solid"/>
          </a:ln>
        </c:spPr>
        <c:txPr>
          <a:bodyPr rot="0" vert="horz"/>
          <a:lstStyle/>
          <a:p>
            <a:pPr>
              <a:defRPr sz="1245" b="1" i="0" u="none" strike="noStrike" baseline="0">
                <a:solidFill>
                  <a:schemeClr val="tx1"/>
                </a:solidFill>
                <a:latin typeface="Verdana"/>
                <a:ea typeface="Verdana"/>
                <a:cs typeface="Verdana"/>
              </a:defRPr>
            </a:pPr>
            <a:endParaRPr lang="en-US"/>
          </a:p>
        </c:txPr>
        <c:crossAx val="478830168"/>
        <c:crosses val="autoZero"/>
        <c:auto val="1"/>
        <c:lblAlgn val="ctr"/>
        <c:lblOffset val="160"/>
        <c:tickLblSkip val="1"/>
        <c:tickMarkSkip val="1"/>
      </c:catAx>
      <c:valAx>
        <c:axId val="478830168"/>
        <c:scaling>
          <c:orientation val="minMax"/>
          <c:max val="420.0"/>
          <c:min val="0.0"/>
        </c:scaling>
        <c:axPos val="b"/>
        <c:majorGridlines>
          <c:spPr>
            <a:ln w="3293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13176">
            <a:solidFill>
              <a:srgbClr val="FFFFFF"/>
            </a:solidFill>
            <a:prstDash val="solid"/>
          </a:ln>
        </c:spPr>
        <c:txPr>
          <a:bodyPr rot="0" vert="horz"/>
          <a:lstStyle/>
          <a:p>
            <a:pPr>
              <a:defRPr sz="2545" b="1" i="0" u="none" strike="noStrike" baseline="0">
                <a:solidFill>
                  <a:schemeClr val="tx1"/>
                </a:solidFill>
                <a:latin typeface="Verdana"/>
                <a:ea typeface="Verdana"/>
                <a:cs typeface="Verdana"/>
              </a:defRPr>
            </a:pPr>
            <a:endParaRPr lang="en-US"/>
          </a:p>
        </c:txPr>
        <c:crossAx val="478826440"/>
        <c:crosses val="autoZero"/>
        <c:crossBetween val="between"/>
        <c:majorUnit val="50.0"/>
        <c:minorUnit val="50.0"/>
      </c:valAx>
      <c:spPr>
        <a:noFill/>
        <a:ln w="25402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841" b="1" i="0" u="none" strike="noStrike" baseline="0">
          <a:solidFill>
            <a:schemeClr val="tx1"/>
          </a:solidFill>
          <a:latin typeface="Verdana"/>
          <a:ea typeface="Verdana"/>
          <a:cs typeface="Verdana"/>
        </a:defRPr>
      </a:pPr>
      <a:endParaRPr lang="en-US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801E27-4EC1-470C-B466-574146ECF889}" type="doc">
      <dgm:prSet loTypeId="urn:microsoft.com/office/officeart/2005/8/layout/default#1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07104F2D-BD37-4F23-B5E2-388F6B0D0293}" type="pres">
      <dgm:prSet presAssocID="{CA801E27-4EC1-470C-B466-574146ECF88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B0B2CA0F-8E29-43F1-B165-3E36174E2D2A}" type="presOf" srcId="{CA801E27-4EC1-470C-B466-574146ECF889}" destId="{07104F2D-BD37-4F23-B5E2-388F6B0D0293}" srcOrd="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801E27-4EC1-470C-B466-574146ECF889}" type="doc">
      <dgm:prSet loTypeId="urn:microsoft.com/office/officeart/2005/8/layout/default#2" loCatId="list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07104F2D-BD37-4F23-B5E2-388F6B0D0293}" type="pres">
      <dgm:prSet presAssocID="{CA801E27-4EC1-470C-B466-574146ECF88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671A0D8D-4FCD-4DC8-9A89-562AEB7600A7}" type="presOf" srcId="{CA801E27-4EC1-470C-B466-574146ECF889}" destId="{07104F2D-BD37-4F23-B5E2-388F6B0D0293}" srcOrd="0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47481D-0002-464C-A3A3-E9AEE3C11BB1}" type="datetimeFigureOut">
              <a:rPr lang="en-US" smtClean="0"/>
              <a:pPr/>
              <a:t>2/3/13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8CFD5-0A07-5D49-A2A0-423CA48969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93631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5A04AD0-FFD6-49BC-826C-FE13B252FDE7}" type="slidenum">
              <a:rPr lang="en-US" sz="1200" b="0" i="0"/>
              <a:pPr algn="r" eaLnBrk="1" hangingPunct="1"/>
              <a:t>1</a:t>
            </a:fld>
            <a:endParaRPr lang="en-US" sz="1200" b="0" i="0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95907B2-7ACE-4F86-9EA2-D9E2F80532E7}" type="slidenum">
              <a:rPr lang="en-US" sz="1200">
                <a:solidFill>
                  <a:prstClr val="black"/>
                </a:solidFill>
              </a:rPr>
              <a:pPr algn="r" eaLnBrk="1" hangingPunct="1"/>
              <a:t>27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95907B2-7ACE-4F86-9EA2-D9E2F80532E7}" type="slidenum">
              <a:rPr lang="en-US" sz="1200">
                <a:solidFill>
                  <a:prstClr val="black"/>
                </a:solidFill>
              </a:rPr>
              <a:pPr algn="r" eaLnBrk="1" hangingPunct="1"/>
              <a:t>28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95907B2-7ACE-4F86-9EA2-D9E2F80532E7}" type="slidenum">
              <a:rPr lang="en-US" sz="1200">
                <a:solidFill>
                  <a:prstClr val="black"/>
                </a:solidFill>
              </a:rPr>
              <a:pPr algn="r" eaLnBrk="1" hangingPunct="1"/>
              <a:t>29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95907B2-7ACE-4F86-9EA2-D9E2F80532E7}" type="slidenum">
              <a:rPr lang="en-US" sz="1200">
                <a:solidFill>
                  <a:prstClr val="black"/>
                </a:solidFill>
              </a:rPr>
              <a:pPr algn="r" eaLnBrk="1" hangingPunct="1"/>
              <a:t>30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95907B2-7ACE-4F86-9EA2-D9E2F80532E7}" type="slidenum">
              <a:rPr lang="en-US" sz="1200">
                <a:solidFill>
                  <a:prstClr val="black"/>
                </a:solidFill>
              </a:rPr>
              <a:pPr algn="r" eaLnBrk="1" hangingPunct="1"/>
              <a:t>31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95907B2-7ACE-4F86-9EA2-D9E2F80532E7}" type="slidenum">
              <a:rPr lang="en-US" sz="1200">
                <a:solidFill>
                  <a:prstClr val="black"/>
                </a:solidFill>
              </a:rPr>
              <a:pPr algn="r" eaLnBrk="1" hangingPunct="1"/>
              <a:t>32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95907B2-7ACE-4F86-9EA2-D9E2F80532E7}" type="slidenum">
              <a:rPr lang="en-US" sz="1200">
                <a:solidFill>
                  <a:prstClr val="black"/>
                </a:solidFill>
              </a:rPr>
              <a:pPr algn="r" eaLnBrk="1" hangingPunct="1"/>
              <a:t>33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95907B2-7ACE-4F86-9EA2-D9E2F80532E7}" type="slidenum">
              <a:rPr lang="en-US" sz="1200">
                <a:solidFill>
                  <a:prstClr val="black"/>
                </a:solidFill>
              </a:rPr>
              <a:pPr algn="r" eaLnBrk="1" hangingPunct="1"/>
              <a:t>34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95907B2-7ACE-4F86-9EA2-D9E2F80532E7}" type="slidenum">
              <a:rPr lang="en-US" sz="1200">
                <a:solidFill>
                  <a:prstClr val="black"/>
                </a:solidFill>
              </a:rPr>
              <a:pPr algn="r" eaLnBrk="1" hangingPunct="1"/>
              <a:t>35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3DC6C6D1-9A06-49FE-BA2B-04D761582662}" type="slidenum">
              <a:rPr lang="en-US" sz="1200" b="0" i="0">
                <a:solidFill>
                  <a:prstClr val="black"/>
                </a:solidFill>
              </a:rPr>
              <a:pPr algn="r" eaLnBrk="1" hangingPunct="1"/>
              <a:t>36</a:t>
            </a:fld>
            <a:endParaRPr lang="en-US" sz="1200" b="0" i="0">
              <a:solidFill>
                <a:prstClr val="black"/>
              </a:solidFill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A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9878E7B-A54F-4C8A-B4F7-79E85D07EEFE}" type="slidenum">
              <a:rPr lang="en-US" b="0" i="0" smtClean="0"/>
              <a:pPr eaLnBrk="1" hangingPunct="1"/>
              <a:t>3</a:t>
            </a:fld>
            <a:endParaRPr lang="en-US" b="0" i="0" smtClean="0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3F3CC072-D236-4141-9EEE-669B13000992}" type="slidenum">
              <a:rPr lang="en-US" sz="1200"/>
              <a:pPr algn="r" eaLnBrk="1" hangingPunct="1"/>
              <a:t>5</a:t>
            </a:fld>
            <a:endParaRPr lang="en-US" sz="1200"/>
          </a:p>
        </p:txBody>
      </p:sp>
      <p:sp>
        <p:nvSpPr>
          <p:cNvPr id="19353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E8A62ED3-19EC-43FC-98A9-40A57775A1B0}" type="slidenum">
              <a:rPr lang="en-US" sz="1200"/>
              <a:pPr algn="r" eaLnBrk="1" hangingPunct="1"/>
              <a:t>5</a:t>
            </a:fld>
            <a:endParaRPr lang="en-US" sz="1200"/>
          </a:p>
        </p:txBody>
      </p:sp>
      <p:sp>
        <p:nvSpPr>
          <p:cNvPr id="193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7" rIns="91433" bIns="45717"/>
          <a:lstStyle/>
          <a:p>
            <a:pPr eaLnBrk="1" hangingPunct="1"/>
            <a:endParaRPr lang="fr-CA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5A04AD0-FFD6-49BC-826C-FE13B252FDE7}" type="slidenum">
              <a:rPr lang="en-US" sz="1200" b="0" i="0"/>
              <a:pPr algn="r" eaLnBrk="1" hangingPunct="1"/>
              <a:t>6</a:t>
            </a:fld>
            <a:endParaRPr lang="en-US" sz="1200" b="0" i="0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9878E7B-A54F-4C8A-B4F7-79E85D07EEFE}" type="slidenum">
              <a:rPr lang="en-US" b="0" i="0" smtClean="0"/>
              <a:pPr eaLnBrk="1" hangingPunct="1"/>
              <a:t>8</a:t>
            </a:fld>
            <a:endParaRPr lang="en-US" b="0" i="0" smtClean="0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D492F18-EE41-46E7-965A-0FF4716EDEEB}" type="slidenum">
              <a:rPr lang="en-US" sz="1200" b="0" i="0"/>
              <a:pPr algn="r" eaLnBrk="1" hangingPunct="1"/>
              <a:t>9</a:t>
            </a:fld>
            <a:endParaRPr lang="en-US" sz="1200" b="0" i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9C310-1314-4229-A6D9-0B01A56065F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95114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9C310-1314-4229-A6D9-0B01A56065F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95114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95907B2-7ACE-4F86-9EA2-D9E2F80532E7}" type="slidenum">
              <a:rPr lang="en-US" sz="1200">
                <a:solidFill>
                  <a:prstClr val="black"/>
                </a:solidFill>
              </a:rPr>
              <a:pPr algn="r" eaLnBrk="1" hangingPunct="1"/>
              <a:t>26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295400"/>
            <a:ext cx="8228013" cy="1927225"/>
          </a:xfr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307976"/>
            <a:ext cx="8228013" cy="1066800"/>
          </a:xfr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A20A-5D94-5147-8FBE-880B360FE40F}" type="datetimeFigureOut">
              <a:rPr lang="en-US" smtClean="0"/>
              <a:pPr/>
              <a:t>2/3/13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A20A-5D94-5147-8FBE-880B360FE40F}" type="datetimeFigureOut">
              <a:rPr lang="en-US" smtClean="0"/>
              <a:pPr/>
              <a:t>2/3/13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2A50-BD5D-DE41-847E-1742FC3C9D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001"/>
            <a:ext cx="3509683" cy="2209800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73050"/>
            <a:ext cx="3657600" cy="585311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649071"/>
            <a:ext cx="3509683" cy="338819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8FA20A-5D94-5147-8FBE-880B360FE40F}" type="datetimeFigureOut">
              <a:rPr lang="en-US" smtClean="0"/>
              <a:pPr/>
              <a:t>2/3/13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2A50-BD5D-DE41-847E-1742FC3C9D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8FA20A-5D94-5147-8FBE-880B360FE40F}" type="datetimeFigureOut">
              <a:rPr lang="en-US" smtClean="0"/>
              <a:pPr/>
              <a:t>2/3/13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2A50-BD5D-DE41-847E-1742FC3C9D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1143000"/>
            <a:ext cx="4267200" cy="4267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8FA20A-5D94-5147-8FBE-880B360FE40F}" type="datetimeFigureOut">
              <a:rPr lang="en-US" smtClean="0"/>
              <a:pPr/>
              <a:t>2/3/13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2A50-BD5D-DE41-847E-1742FC3C9D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2590800"/>
            <a:ext cx="3505200" cy="3505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5" y="1260475"/>
            <a:ext cx="1254125" cy="12541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5" y="762000"/>
            <a:ext cx="2092325" cy="20923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568388"/>
            <a:ext cx="8228013" cy="3468875"/>
          </a:xfr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A20A-5D94-5147-8FBE-880B360FE40F}" type="datetimeFigureOut">
              <a:rPr lang="en-US" smtClean="0"/>
              <a:pPr/>
              <a:t>2/3/13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2A50-BD5D-DE41-847E-1742FC3C9D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1524000" cy="5851525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6859"/>
            <a:ext cx="6019800" cy="561564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A20A-5D94-5147-8FBE-880B360FE40F}" type="datetimeFigureOut">
              <a:rPr lang="en-US" smtClean="0"/>
              <a:pPr/>
              <a:t>2/3/13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2A50-BD5D-DE41-847E-1742FC3C9D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A20A-5D94-5147-8FBE-880B360FE40F}" type="datetimeFigureOut">
              <a:rPr lang="en-US" smtClean="0"/>
              <a:pPr/>
              <a:t>2/3/13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2A50-BD5D-DE41-847E-1742FC3C9D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8030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A20A-5D94-5147-8FBE-880B360FE40F}" type="datetimeFigureOut">
              <a:rPr lang="en-US" smtClean="0"/>
              <a:pPr/>
              <a:t>2/3/13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2A50-BD5D-DE41-847E-1742FC3C9D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6694"/>
            <a:ext cx="6400800" cy="1362075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399" y="3609695"/>
            <a:ext cx="5181601" cy="1500187"/>
          </a:xfr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8FA20A-5D94-5147-8FBE-880B360FE40F}" type="datetimeFigureOut">
              <a:rPr lang="en-US" smtClean="0"/>
              <a:pPr/>
              <a:t>2/3/13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8999" y="6356350"/>
            <a:ext cx="14462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EC2A50-BD5D-DE41-847E-1742FC3C9D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A20A-5D94-5147-8FBE-880B360FE40F}" type="datetimeFigureOut">
              <a:rPr lang="en-US" smtClean="0"/>
              <a:pPr/>
              <a:t>2/3/13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2A50-BD5D-DE41-847E-1742FC3C9D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A20A-5D94-5147-8FBE-880B360FE40F}" type="datetimeFigureOut">
              <a:rPr lang="en-US" smtClean="0"/>
              <a:pPr/>
              <a:t>2/3/13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2A50-BD5D-DE41-847E-1742FC3C9D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784475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A20A-5D94-5147-8FBE-880B360FE40F}" type="datetimeFigureOut">
              <a:rPr lang="en-US" smtClean="0"/>
              <a:pPr/>
              <a:t>2/3/13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2A50-BD5D-DE41-847E-1742FC3C9D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4497070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A20A-5D94-5147-8FBE-880B360FE40F}" type="datetimeFigureOut">
              <a:rPr lang="en-US" smtClean="0"/>
              <a:pPr/>
              <a:t>2/3/13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2A50-BD5D-DE41-847E-1742FC3C9D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A20A-5D94-5147-8FBE-880B360FE40F}" type="datetimeFigureOut">
              <a:rPr lang="en-US" smtClean="0"/>
              <a:pPr/>
              <a:t>2/3/13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2A50-BD5D-DE41-847E-1742FC3C9D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A20A-5D94-5147-8FBE-880B360FE40F}" type="datetimeFigureOut">
              <a:rPr lang="en-US" smtClean="0"/>
              <a:pPr/>
              <a:t>2/3/13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2A50-BD5D-DE41-847E-1742FC3C9D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770094"/>
            <a:ext cx="7662864" cy="326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88FA20A-5D94-5147-8FBE-880B360FE40F}" type="datetimeFigureOut">
              <a:rPr lang="en-US" smtClean="0"/>
              <a:pPr/>
              <a:t>2/3/13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4EC2A50-BD5D-DE41-847E-1742FC3C9DC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  <p:sldLayoutId id="2147483983" r:id="rId13"/>
    <p:sldLayoutId id="2147483984" r:id="rId14"/>
    <p:sldLayoutId id="2147483985" r:id="rId15"/>
    <p:sldLayoutId id="2147483986" r:id="rId16"/>
    <p:sldLayoutId id="2147483987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5"/>
          <p:cNvSpPr txBox="1">
            <a:spLocks noGrp="1"/>
          </p:cNvSpPr>
          <p:nvPr/>
        </p:nvSpPr>
        <p:spPr bwMode="auto">
          <a:xfrm>
            <a:off x="8604250" y="6424613"/>
            <a:ext cx="53975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B1DF372-1DCF-42C6-82AE-35BAD1DC45A4}" type="slidenum">
              <a:rPr lang="en-US" sz="1600" i="0">
                <a:solidFill>
                  <a:srgbClr val="FFFF00"/>
                </a:solidFill>
              </a:rPr>
              <a:pPr algn="r" eaLnBrk="1" hangingPunct="1"/>
              <a:t>1</a:t>
            </a:fld>
            <a:endParaRPr lang="en-US" sz="1600" i="0">
              <a:solidFill>
                <a:srgbClr val="FFFF00"/>
              </a:solidFill>
            </a:endParaRPr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2468"/>
            <a:ext cx="9144000" cy="508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7CEDFC"/>
                </a:solidFill>
                <a:latin typeface="Perpetua" pitchFamily="18" charset="0"/>
              </a:rPr>
              <a:t>Committee on Teaching about the UN</a:t>
            </a:r>
            <a:endParaRPr lang="en-US" altLang="zh-CN" sz="3400" b="1" dirty="0" smtClean="0">
              <a:solidFill>
                <a:srgbClr val="7CEDFC"/>
              </a:solidFill>
              <a:latin typeface="Perpetua" pitchFamily="18" charset="0"/>
              <a:ea typeface="宋体" charset="-122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5847008"/>
            <a:ext cx="9143999" cy="874467"/>
          </a:xfrm>
        </p:spPr>
        <p:txBody>
          <a:bodyPr>
            <a:noAutofit/>
          </a:bodyPr>
          <a:lstStyle/>
          <a:p>
            <a:pPr marL="0" indent="0" algn="ctr" eaLnBrk="1" hangingPunct="1">
              <a:spcBef>
                <a:spcPts val="0"/>
              </a:spcBef>
              <a:buFontTx/>
              <a:buNone/>
            </a:pPr>
            <a:r>
              <a:rPr lang="en-US" altLang="zh-CN" sz="2600" b="1" dirty="0" smtClean="0">
                <a:solidFill>
                  <a:srgbClr val="9418C6"/>
                </a:solidFill>
                <a:latin typeface="Perpetua" pitchFamily="18" charset="0"/>
                <a:ea typeface="宋体" charset="-122"/>
              </a:rPr>
              <a:t>Thomas Pogge</a:t>
            </a:r>
          </a:p>
          <a:p>
            <a:pPr marL="0" lvl="0" indent="0" algn="ctr">
              <a:spcBef>
                <a:spcPts val="0"/>
              </a:spcBef>
              <a:buClr>
                <a:srgbClr val="80B606"/>
              </a:buClr>
              <a:buNone/>
            </a:pPr>
            <a:r>
              <a:rPr lang="en-US" altLang="zh-CN" b="1" dirty="0" err="1">
                <a:solidFill>
                  <a:srgbClr val="7718C6"/>
                </a:solidFill>
                <a:latin typeface="Perpetua" pitchFamily="18" charset="0"/>
                <a:ea typeface="宋体" charset="-122"/>
              </a:rPr>
              <a:t>Leitner</a:t>
            </a:r>
            <a:r>
              <a:rPr lang="en-US" altLang="zh-CN" b="1" dirty="0">
                <a:solidFill>
                  <a:srgbClr val="7718C6"/>
                </a:solidFill>
                <a:latin typeface="Perpetua" pitchFamily="18" charset="0"/>
                <a:ea typeface="宋体" charset="-122"/>
              </a:rPr>
              <a:t> Professor of Philosophy and International Affairs, Yale University</a:t>
            </a:r>
          </a:p>
        </p:txBody>
      </p:sp>
      <p:sp>
        <p:nvSpPr>
          <p:cNvPr id="2" name="Rectangle 1"/>
          <p:cNvSpPr/>
          <p:nvPr/>
        </p:nvSpPr>
        <p:spPr>
          <a:xfrm>
            <a:off x="141287" y="1725769"/>
            <a:ext cx="8899682" cy="374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8800" b="1" dirty="0" smtClean="0">
                <a:solidFill>
                  <a:srgbClr val="3526FA"/>
                </a:solidFill>
                <a:latin typeface="Perpetua" pitchFamily="18" charset="0"/>
                <a:ea typeface="宋体" charset="-122"/>
              </a:rPr>
              <a:t>Poverty, Inequality and Social Justice</a:t>
            </a:r>
            <a:endParaRPr lang="en-US" sz="8800" dirty="0">
              <a:solidFill>
                <a:srgbClr val="3526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24164759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ED Talk 1c_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531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31429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35710150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ED Talk 1c_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5314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531429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41032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ED Talk 1c_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0" y="0"/>
            <a:ext cx="9144001" cy="6531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31429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566499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ED Talk 1c_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531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31429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930637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ED Talk 1c_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531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31429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104024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ED Talk 1c_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531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936470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455312"/>
            <a:ext cx="9143999" cy="540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50017" y="296214"/>
            <a:ext cx="35288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Perpetua" pitchFamily="18" charset="0"/>
              </a:rPr>
              <a:t>Wealth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5298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05335307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9"/>
          <p:cNvSpPr/>
          <p:nvPr/>
        </p:nvSpPr>
        <p:spPr>
          <a:xfrm>
            <a:off x="4897582" y="855865"/>
            <a:ext cx="4246418" cy="6039283"/>
          </a:xfrm>
          <a:prstGeom prst="rect">
            <a:avLst/>
          </a:prstGeom>
          <a:solidFill>
            <a:srgbClr val="37E9C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619249" y="5694895"/>
            <a:ext cx="3278333" cy="1200253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flipV="1">
            <a:off x="0" y="5694896"/>
            <a:ext cx="577880" cy="120025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77880" y="5694896"/>
            <a:ext cx="1041369" cy="1200252"/>
          </a:xfrm>
          <a:prstGeom prst="rect">
            <a:avLst/>
          </a:prstGeom>
          <a:solidFill>
            <a:srgbClr val="CC00CC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192910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i="0" dirty="0" smtClean="0">
                <a:solidFill>
                  <a:srgbClr val="FFFF00"/>
                </a:solidFill>
                <a:latin typeface="Perpetua" pitchFamily="18" charset="0"/>
              </a:rPr>
              <a:t>Global Household Income</a:t>
            </a:r>
            <a:r>
              <a:rPr lang="en-US" sz="3800" i="0" dirty="0">
                <a:solidFill>
                  <a:srgbClr val="FFFF00"/>
                </a:solidFill>
                <a:latin typeface="Perpetua" pitchFamily="18" charset="0"/>
              </a:rPr>
              <a:t> Distribution</a:t>
            </a:r>
            <a:r>
              <a:rPr lang="en-US" sz="3800" b="1" i="0" dirty="0" smtClean="0">
                <a:solidFill>
                  <a:srgbClr val="FFFF00"/>
                </a:solidFill>
                <a:latin typeface="Perpetua" pitchFamily="18" charset="0"/>
              </a:rPr>
              <a:t> 1988</a:t>
            </a:r>
            <a:endParaRPr lang="en-US" sz="3800" b="1" i="0" dirty="0">
              <a:solidFill>
                <a:srgbClr val="FFFF00"/>
              </a:solidFill>
              <a:latin typeface="Perpetu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52600" y="17526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Richest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Ventile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r>
              <a:rPr lang="en-US" b="1" dirty="0" smtClean="0">
                <a:solidFill>
                  <a:schemeClr val="bg1"/>
                </a:solidFill>
              </a:rPr>
              <a:t>42.87%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31390" y="2531866"/>
            <a:ext cx="18434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dirty="0" smtClean="0">
                <a:latin typeface="+mn-lt"/>
              </a:rPr>
              <a:t>Next Twenty Percent 46.63%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28309" y="5771705"/>
            <a:ext cx="142498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Second Quarter 6.97%</a:t>
            </a:r>
            <a:endParaRPr lang="en-US" sz="2000" b="1" i="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865390"/>
            <a:ext cx="4897582" cy="487743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098564" y="2259679"/>
            <a:ext cx="253473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00" b="1" i="0" dirty="0" smtClean="0">
                <a:solidFill>
                  <a:srgbClr val="FD91E8"/>
                </a:solidFill>
                <a:latin typeface="+mn-lt"/>
              </a:rPr>
              <a:t>Top Five Percent 42.87</a:t>
            </a:r>
            <a:r>
              <a:rPr lang="en-US" sz="3300" b="1" i="0" dirty="0">
                <a:solidFill>
                  <a:srgbClr val="FD91E8"/>
                </a:solidFill>
                <a:latin typeface="+mn-lt"/>
              </a:rPr>
              <a:t>%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2039" y="6089038"/>
            <a:ext cx="89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0" dirty="0" smtClean="0">
                <a:solidFill>
                  <a:srgbClr val="00FFFF"/>
                </a:solidFill>
                <a:latin typeface="+mn-lt"/>
              </a:rPr>
              <a:t>2.37%</a:t>
            </a:r>
            <a:endParaRPr lang="en-US" b="1" i="0" dirty="0">
              <a:solidFill>
                <a:srgbClr val="00FFFF"/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113410" y="6150593"/>
            <a:ext cx="765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0" dirty="0" smtClean="0">
                <a:solidFill>
                  <a:srgbClr val="FFFF00"/>
                </a:solidFill>
                <a:latin typeface="+mn-lt"/>
              </a:rPr>
              <a:t>1.16</a:t>
            </a:r>
            <a:r>
              <a:rPr lang="en-US" sz="1400" b="1" i="0" dirty="0" smtClean="0">
                <a:solidFill>
                  <a:srgbClr val="FFFF00"/>
                </a:solidFill>
                <a:latin typeface="+mn-lt"/>
              </a:rPr>
              <a:t>%</a:t>
            </a:r>
            <a:endParaRPr lang="en-US" sz="1400" b="1" i="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64025" y="6586116"/>
            <a:ext cx="43913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+mn-lt"/>
              </a:rPr>
              <a:t>Data </a:t>
            </a:r>
            <a:r>
              <a:rPr lang="en-US" sz="1400" b="1" dirty="0" err="1" smtClean="0">
                <a:solidFill>
                  <a:srgbClr val="FF0000"/>
                </a:solidFill>
                <a:latin typeface="+mn-lt"/>
              </a:rPr>
              <a:t>Branko</a:t>
            </a:r>
            <a:r>
              <a:rPr lang="en-US" sz="14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+mn-lt"/>
              </a:rPr>
              <a:t>Milanovic</a:t>
            </a:r>
            <a:r>
              <a:rPr lang="en-US" sz="1400" b="1" dirty="0" smtClean="0">
                <a:solidFill>
                  <a:srgbClr val="FF0000"/>
                </a:solidFill>
                <a:latin typeface="+mn-lt"/>
              </a:rPr>
              <a:t>, World Bank</a:t>
            </a:r>
            <a:endParaRPr lang="en-US" sz="14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47973198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50287162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9"/>
          <p:cNvSpPr/>
          <p:nvPr/>
        </p:nvSpPr>
        <p:spPr>
          <a:xfrm>
            <a:off x="4897582" y="846167"/>
            <a:ext cx="4246418" cy="6116091"/>
          </a:xfrm>
          <a:prstGeom prst="rect">
            <a:avLst/>
          </a:prstGeom>
          <a:solidFill>
            <a:srgbClr val="37E9CB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192910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i="0" dirty="0" smtClean="0">
                <a:solidFill>
                  <a:srgbClr val="FFFF00"/>
                </a:solidFill>
                <a:latin typeface="Perpetua" pitchFamily="18" charset="0"/>
              </a:rPr>
              <a:t>Global Household Income</a:t>
            </a:r>
            <a:r>
              <a:rPr lang="en-US" sz="3800" i="0" dirty="0">
                <a:solidFill>
                  <a:srgbClr val="FFFF00"/>
                </a:solidFill>
                <a:latin typeface="Perpetua" pitchFamily="18" charset="0"/>
              </a:rPr>
              <a:t> Distribution</a:t>
            </a:r>
            <a:r>
              <a:rPr lang="en-US" sz="3800" b="1" i="0" dirty="0" smtClean="0">
                <a:solidFill>
                  <a:srgbClr val="FFFF00"/>
                </a:solidFill>
                <a:latin typeface="Perpetua" pitchFamily="18" charset="0"/>
              </a:rPr>
              <a:t> 2005</a:t>
            </a:r>
            <a:endParaRPr lang="en-US" sz="3800" b="1" i="0" dirty="0">
              <a:solidFill>
                <a:srgbClr val="FFFF00"/>
              </a:solidFill>
              <a:latin typeface="Perpetu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52600" y="17526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Richest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Ventile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r>
              <a:rPr lang="en-US" b="1" dirty="0" smtClean="0">
                <a:solidFill>
                  <a:schemeClr val="bg1"/>
                </a:solidFill>
              </a:rPr>
              <a:t>42.87%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77035" y="2549291"/>
            <a:ext cx="165141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i="0" dirty="0" smtClean="0">
                <a:latin typeface="+mn-lt"/>
              </a:rPr>
              <a:t>Next Twenty Percent 43.98%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846167"/>
            <a:ext cx="5224885" cy="48103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269171" y="2398930"/>
            <a:ext cx="258412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500" b="1" i="0" dirty="0" smtClean="0">
                <a:solidFill>
                  <a:srgbClr val="FD91E8"/>
                </a:solidFill>
                <a:latin typeface="+mn-lt"/>
              </a:rPr>
              <a:t>Top Five Percent 46.36% </a:t>
            </a:r>
            <a:endParaRPr lang="en-US" sz="3500" b="1" i="0" dirty="0">
              <a:solidFill>
                <a:srgbClr val="FD91E8"/>
              </a:solidFill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0" y="5656488"/>
            <a:ext cx="4897582" cy="6187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77880" y="5848515"/>
            <a:ext cx="1041369" cy="1113744"/>
          </a:xfrm>
          <a:prstGeom prst="rect">
            <a:avLst/>
          </a:prstGeom>
          <a:solidFill>
            <a:srgbClr val="CC00CC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52039" y="6150593"/>
            <a:ext cx="89305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i="0" dirty="0" smtClean="0">
                <a:solidFill>
                  <a:srgbClr val="00FFFF"/>
                </a:solidFill>
                <a:latin typeface="+mn-lt"/>
              </a:rPr>
              <a:t>2.14</a:t>
            </a:r>
            <a:r>
              <a:rPr lang="en-US" b="1" i="0" dirty="0" smtClean="0">
                <a:solidFill>
                  <a:srgbClr val="00FFFF"/>
                </a:solidFill>
                <a:latin typeface="+mn-lt"/>
              </a:rPr>
              <a:t>%</a:t>
            </a:r>
            <a:endParaRPr lang="en-US" b="1" i="0" dirty="0">
              <a:solidFill>
                <a:srgbClr val="00FFFF"/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 flipV="1">
            <a:off x="0" y="6078943"/>
            <a:ext cx="577880" cy="88331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-113410" y="6254201"/>
            <a:ext cx="765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0" dirty="0" smtClean="0">
                <a:solidFill>
                  <a:srgbClr val="FFFF00"/>
                </a:solidFill>
                <a:latin typeface="+mn-lt"/>
              </a:rPr>
              <a:t>0.78</a:t>
            </a:r>
            <a:r>
              <a:rPr lang="en-US" sz="1400" b="1" i="0" dirty="0" smtClean="0">
                <a:solidFill>
                  <a:srgbClr val="FFFF00"/>
                </a:solidFill>
                <a:latin typeface="+mn-lt"/>
              </a:rPr>
              <a:t>%</a:t>
            </a:r>
            <a:endParaRPr lang="en-US" sz="1400" b="1" i="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19249" y="5733299"/>
            <a:ext cx="3278333" cy="122896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428309" y="5868127"/>
            <a:ext cx="1424985" cy="9694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00" b="1" i="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Second Quarter 6.74%</a:t>
            </a:r>
            <a:endParaRPr lang="en-US" sz="1900" b="1" i="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64025" y="6586116"/>
            <a:ext cx="43913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+mn-lt"/>
              </a:rPr>
              <a:t>Data </a:t>
            </a:r>
            <a:r>
              <a:rPr lang="en-US" sz="1400" b="1" dirty="0" err="1" smtClean="0">
                <a:solidFill>
                  <a:srgbClr val="FF0000"/>
                </a:solidFill>
                <a:latin typeface="+mn-lt"/>
              </a:rPr>
              <a:t>Branko</a:t>
            </a:r>
            <a:r>
              <a:rPr lang="en-US" sz="14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+mn-lt"/>
              </a:rPr>
              <a:t>Milanovic</a:t>
            </a:r>
            <a:r>
              <a:rPr lang="en-US" sz="1400" b="1" dirty="0" smtClean="0">
                <a:solidFill>
                  <a:srgbClr val="FF0000"/>
                </a:solidFill>
                <a:latin typeface="+mn-lt"/>
              </a:rPr>
              <a:t>, World Bank</a:t>
            </a:r>
            <a:endParaRPr lang="en-US" sz="14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6983660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/>
    </mc:Choice>
    <mc:Fallback>
      <mp:transition xmlns:mp="http://schemas.microsoft.com/office/mac/powerpoint/2008/main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 txBox="1">
            <a:spLocks noGrp="1"/>
          </p:cNvSpPr>
          <p:nvPr/>
        </p:nvSpPr>
        <p:spPr bwMode="auto">
          <a:xfrm>
            <a:off x="8604250" y="6424613"/>
            <a:ext cx="53975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43EAAD3-E582-4A95-87D7-6FB0206ED2A5}" type="slidenum">
              <a:rPr lang="en-US" sz="1600">
                <a:solidFill>
                  <a:srgbClr val="FFFF00"/>
                </a:solidFill>
              </a:rPr>
              <a:pPr algn="r" eaLnBrk="1" hangingPunct="1"/>
              <a:t>19</a:t>
            </a:fld>
            <a:endParaRPr lang="en-US" sz="1600">
              <a:solidFill>
                <a:srgbClr val="FFFF00"/>
              </a:solidFill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3290"/>
            <a:ext cx="9144000" cy="965771"/>
          </a:xfrm>
        </p:spPr>
        <p:txBody>
          <a:bodyPr/>
          <a:lstStyle/>
          <a:p>
            <a:pPr eaLnBrk="1" hangingPunct="1">
              <a:lnSpc>
                <a:spcPct val="114000"/>
              </a:lnSpc>
            </a:pPr>
            <a:r>
              <a:rPr lang="en-US" sz="4000" b="1" dirty="0" smtClean="0">
                <a:solidFill>
                  <a:srgbClr val="FFFF00"/>
                </a:solidFill>
                <a:latin typeface="Perpetua" pitchFamily="18" charset="0"/>
              </a:rPr>
              <a:t>Key </a:t>
            </a:r>
            <a:r>
              <a:rPr lang="en-US" sz="4400" b="1" dirty="0" smtClean="0">
                <a:solidFill>
                  <a:srgbClr val="FFFF00"/>
                </a:solidFill>
                <a:latin typeface="Perpetua" pitchFamily="18" charset="0"/>
              </a:rPr>
              <a:t>Facts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7273" y="1687133"/>
            <a:ext cx="8796852" cy="531897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43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	</a:t>
            </a:r>
            <a:r>
              <a:rPr lang="en-US" sz="27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In just 17 years, the richest five percent of human beings </a:t>
            </a:r>
            <a:r>
              <a:rPr lang="en-US" sz="2700" b="1" dirty="0" smtClean="0">
                <a:solidFill>
                  <a:srgbClr val="FF0000"/>
                </a:solidFill>
                <a:latin typeface="Perpetua" pitchFamily="18" charset="0"/>
                <a:cs typeface="Arial" pitchFamily="34" charset="0"/>
              </a:rPr>
              <a:t>have gained </a:t>
            </a:r>
            <a:r>
              <a:rPr lang="en-US" sz="2700" b="1" spc="-40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more (3.49%) than the poorer half </a:t>
            </a:r>
            <a:r>
              <a:rPr lang="en-US" sz="2700" b="1" spc="-40" dirty="0" smtClean="0">
                <a:solidFill>
                  <a:srgbClr val="FF0000"/>
                </a:solidFill>
                <a:latin typeface="Perpetua" pitchFamily="18" charset="0"/>
                <a:cs typeface="Arial" pitchFamily="34" charset="0"/>
              </a:rPr>
              <a:t>had left </a:t>
            </a:r>
            <a:r>
              <a:rPr lang="en-US" sz="2700" b="1" spc="-40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at the end of this period (2.92%). </a:t>
            </a:r>
          </a:p>
          <a:p>
            <a:pPr>
              <a:lnSpc>
                <a:spcPct val="143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en-US" sz="2700" b="1" dirty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	</a:t>
            </a:r>
            <a:r>
              <a:rPr lang="en-US" sz="27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The ratio of average incomes of the richest five percent and the poorest quarter rose from </a:t>
            </a:r>
            <a:r>
              <a:rPr lang="en-US" sz="2700" b="1" dirty="0" smtClean="0">
                <a:solidFill>
                  <a:srgbClr val="FF0000"/>
                </a:solidFill>
                <a:latin typeface="Perpetua" pitchFamily="18" charset="0"/>
                <a:cs typeface="Arial" pitchFamily="34" charset="0"/>
              </a:rPr>
              <a:t>185:1</a:t>
            </a:r>
            <a:r>
              <a:rPr lang="en-US" sz="27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 to </a:t>
            </a:r>
            <a:r>
              <a:rPr lang="en-US" sz="2700" b="1" dirty="0" smtClean="0">
                <a:solidFill>
                  <a:srgbClr val="FF0000"/>
                </a:solidFill>
                <a:latin typeface="Perpetua" pitchFamily="18" charset="0"/>
                <a:cs typeface="Arial" pitchFamily="34" charset="0"/>
              </a:rPr>
              <a:t>297:1</a:t>
            </a:r>
            <a:r>
              <a:rPr lang="en-US" sz="27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 in this 1988-2005 period.</a:t>
            </a:r>
          </a:p>
          <a:p>
            <a:pPr>
              <a:lnSpc>
                <a:spcPct val="143000"/>
              </a:lnSpc>
              <a:spcBef>
                <a:spcPct val="0"/>
              </a:spcBef>
              <a:buNone/>
            </a:pPr>
            <a:r>
              <a:rPr lang="en-US" sz="2700" b="1" dirty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	</a:t>
            </a:r>
            <a:r>
              <a:rPr lang="en-US" sz="27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Had the poorer half held steady, its 2005 share of global household income would have been </a:t>
            </a:r>
            <a:r>
              <a:rPr lang="en-US" sz="2700" b="1" dirty="0" smtClean="0">
                <a:solidFill>
                  <a:srgbClr val="FF0000"/>
                </a:solidFill>
                <a:latin typeface="Perpetua" pitchFamily="18" charset="0"/>
                <a:cs typeface="Arial" pitchFamily="34" charset="0"/>
              </a:rPr>
              <a:t>21% higher </a:t>
            </a:r>
            <a:r>
              <a:rPr lang="en-US" sz="27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(3.53% instead of 2.92%). </a:t>
            </a:r>
          </a:p>
          <a:p>
            <a:pPr>
              <a:lnSpc>
                <a:spcPct val="143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en-US" sz="2700" b="1" dirty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	</a:t>
            </a:r>
            <a:r>
              <a:rPr lang="en-US" sz="27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Had </a:t>
            </a:r>
            <a:r>
              <a:rPr lang="en-US" sz="2700" b="1" dirty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the poorest quarter held steady, its 2005 share of global household income would have been </a:t>
            </a:r>
            <a:r>
              <a:rPr lang="en-US" sz="2700" b="1" dirty="0" smtClean="0">
                <a:solidFill>
                  <a:srgbClr val="FF0000"/>
                </a:solidFill>
                <a:latin typeface="Perpetua" pitchFamily="18" charset="0"/>
                <a:cs typeface="Arial" pitchFamily="34" charset="0"/>
              </a:rPr>
              <a:t>49% </a:t>
            </a:r>
            <a:r>
              <a:rPr lang="en-US" sz="2700" b="1" dirty="0">
                <a:solidFill>
                  <a:srgbClr val="FF0000"/>
                </a:solidFill>
                <a:latin typeface="Perpetua" pitchFamily="18" charset="0"/>
                <a:cs typeface="Arial" pitchFamily="34" charset="0"/>
              </a:rPr>
              <a:t>higher </a:t>
            </a:r>
            <a:r>
              <a:rPr lang="en-US" sz="2700" b="1" dirty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(1.16% instead of 0.78%). </a:t>
            </a:r>
            <a:endParaRPr lang="en-US" sz="2700" b="1" dirty="0" smtClean="0">
              <a:solidFill>
                <a:schemeClr val="tx1"/>
              </a:solidFill>
              <a:latin typeface="Perpetua" pitchFamily="18" charset="0"/>
              <a:cs typeface="Arial" pitchFamily="34" charset="0"/>
            </a:endParaRPr>
          </a:p>
          <a:p>
            <a:pPr>
              <a:lnSpc>
                <a:spcPct val="143000"/>
              </a:lnSpc>
              <a:spcBef>
                <a:spcPct val="0"/>
              </a:spcBef>
              <a:buNone/>
            </a:pPr>
            <a:r>
              <a:rPr lang="en-US" sz="2700" b="1" dirty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	</a:t>
            </a:r>
            <a:r>
              <a:rPr lang="en-US" sz="27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Had it been allowed to gain the 3.49% of global household income that was in fact gained by the richest five percent, </a:t>
            </a:r>
            <a:r>
              <a:rPr lang="en-US" sz="2700" b="1" dirty="0">
                <a:solidFill>
                  <a:srgbClr val="FF0000"/>
                </a:solidFill>
                <a:latin typeface="Perpetua" pitchFamily="18" charset="0"/>
                <a:cs typeface="Arial" pitchFamily="34" charset="0"/>
              </a:rPr>
              <a:t>the poorer half would </a:t>
            </a:r>
            <a:r>
              <a:rPr lang="en-US" sz="2700" b="1" dirty="0" smtClean="0">
                <a:solidFill>
                  <a:srgbClr val="FF0000"/>
                </a:solidFill>
                <a:latin typeface="Perpetua" pitchFamily="18" charset="0"/>
                <a:cs typeface="Arial" pitchFamily="34" charset="0"/>
              </a:rPr>
              <a:t>have doubled its share to 7.02% in 2005</a:t>
            </a:r>
            <a:r>
              <a:rPr lang="en-US" sz="2700" b="1" dirty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— sufficient to end severe poverty.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18082271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nature.com/scitable/content/19786/10.1038_451644a-f1_fu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80112"/>
            <a:ext cx="9144000" cy="517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54546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Perpetua" pitchFamily="18" charset="0"/>
              </a:rPr>
              <a:t>Life Expectancy at Birth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42182688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 txBox="1">
            <a:spLocks noGrp="1"/>
          </p:cNvSpPr>
          <p:nvPr/>
        </p:nvSpPr>
        <p:spPr bwMode="auto">
          <a:xfrm>
            <a:off x="8604250" y="6424613"/>
            <a:ext cx="53975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43EAAD3-E582-4A95-87D7-6FB0206ED2A5}" type="slidenum">
              <a:rPr lang="en-US" sz="1600" i="0"/>
              <a:pPr algn="r" eaLnBrk="1" hangingPunct="1"/>
              <a:t>20</a:t>
            </a:fld>
            <a:endParaRPr lang="en-US" sz="1600" i="0" dirty="0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047890"/>
          </a:xfrm>
        </p:spPr>
        <p:txBody>
          <a:bodyPr/>
          <a:lstStyle/>
          <a:p>
            <a:pPr eaLnBrk="1" hangingPunct="1">
              <a:lnSpc>
                <a:spcPct val="114000"/>
              </a:lnSpc>
            </a:pPr>
            <a:r>
              <a:rPr lang="en-US" sz="4400" b="1" dirty="0" smtClean="0">
                <a:solidFill>
                  <a:srgbClr val="FFFF00"/>
                </a:solidFill>
                <a:latin typeface="Perpetua" pitchFamily="18" charset="0"/>
              </a:rPr>
              <a:t>Inequality Spirals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713" y="2075381"/>
            <a:ext cx="8836204" cy="4782620"/>
          </a:xfrm>
        </p:spPr>
        <p:txBody>
          <a:bodyPr>
            <a:normAutofit/>
          </a:bodyPr>
          <a:lstStyle/>
          <a:p>
            <a:pPr eaLnBrk="1" hangingPunct="1">
              <a:lnSpc>
                <a:spcPct val="13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sz="3000" dirty="0" smtClean="0">
                <a:solidFill>
                  <a:srgbClr val="FFFF66"/>
                </a:solidFill>
              </a:rPr>
              <a:t>	</a:t>
            </a:r>
            <a:r>
              <a:rPr lang="en-US" sz="2600" b="1" dirty="0" smtClean="0">
                <a:solidFill>
                  <a:srgbClr val="FF0000"/>
                </a:solidFill>
                <a:latin typeface="Perpetua" pitchFamily="18" charset="0"/>
                <a:cs typeface="Arial" pitchFamily="34" charset="0"/>
              </a:rPr>
              <a:t>Regulatory capture 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makes competitive systems vulnerable to inequality spirals: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sz="2600" b="1" dirty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	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The strongest participants have the greatest opportunities and incentives to achieve the expertise and coordination needed for effective lobbying. 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sz="2600" b="1" dirty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	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They use these opportunities to expand their relative position; then use their increased influence to shift the rules or their application even more in their own favor.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26844730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 txBox="1">
            <a:spLocks noGrp="1"/>
          </p:cNvSpPr>
          <p:nvPr/>
        </p:nvSpPr>
        <p:spPr bwMode="auto">
          <a:xfrm>
            <a:off x="8604250" y="6424613"/>
            <a:ext cx="53975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43EAAD3-E582-4A95-87D7-6FB0206ED2A5}" type="slidenum">
              <a:rPr lang="en-US" sz="1600">
                <a:solidFill>
                  <a:srgbClr val="FFFF00"/>
                </a:solidFill>
              </a:rPr>
              <a:pPr algn="r" eaLnBrk="1" hangingPunct="1"/>
              <a:t>21</a:t>
            </a:fld>
            <a:endParaRPr lang="en-US" sz="1600">
              <a:solidFill>
                <a:srgbClr val="FFFF00"/>
              </a:solidFill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047890"/>
          </a:xfrm>
        </p:spPr>
        <p:txBody>
          <a:bodyPr/>
          <a:lstStyle/>
          <a:p>
            <a:pPr eaLnBrk="1" hangingPunct="1">
              <a:lnSpc>
                <a:spcPct val="114000"/>
              </a:lnSpc>
            </a:pPr>
            <a:r>
              <a:rPr lang="en-US" sz="4400" b="1" dirty="0" smtClean="0">
                <a:solidFill>
                  <a:srgbClr val="FFFF00"/>
                </a:solidFill>
                <a:latin typeface="Perpetua" pitchFamily="18" charset="0"/>
              </a:rPr>
              <a:t>Supranational Rule Shaping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46579" y="2147298"/>
            <a:ext cx="8357671" cy="4710701"/>
          </a:xfrm>
        </p:spPr>
        <p:txBody>
          <a:bodyPr>
            <a:normAutofit/>
          </a:bodyPr>
          <a:lstStyle/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2000"/>
              </a:spcAft>
              <a:buFontTx/>
              <a:buNone/>
            </a:pPr>
            <a:r>
              <a:rPr lang="en-US" sz="3000" dirty="0" smtClean="0">
                <a:solidFill>
                  <a:srgbClr val="FFFF66"/>
                </a:solidFill>
              </a:rPr>
              <a:t>	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offers especially high returns from lobbying because such rules emerge in a bargaining environment where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2600" b="1" dirty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	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   there is </a:t>
            </a:r>
            <a:r>
              <a:rPr lang="en-US" sz="2600" b="1" dirty="0" smtClean="0">
                <a:solidFill>
                  <a:srgbClr val="FF0000"/>
                </a:solidFill>
                <a:latin typeface="Perpetua" pitchFamily="18" charset="0"/>
                <a:cs typeface="Arial" pitchFamily="34" charset="0"/>
              </a:rPr>
              <a:t>no democratic counterweight</a:t>
            </a:r>
            <a:r>
              <a:rPr lang="en-US" sz="2600" b="1" dirty="0">
                <a:solidFill>
                  <a:srgbClr val="FF0000"/>
                </a:solidFill>
                <a:latin typeface="Perpetua" pitchFamily="18" charset="0"/>
                <a:cs typeface="Arial" pitchFamily="34" charset="0"/>
              </a:rPr>
              <a:t> 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or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2000"/>
              </a:spcAft>
              <a:buFontTx/>
              <a:buNone/>
            </a:pPr>
            <a:r>
              <a:rPr lang="en-US" sz="2600" b="1" dirty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	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   revolutionary danger zone,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2000"/>
              </a:spcAft>
              <a:buFontTx/>
              <a:buNone/>
            </a:pP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	   there is </a:t>
            </a:r>
            <a:r>
              <a:rPr lang="en-US" sz="2600" b="1" dirty="0" smtClean="0">
                <a:solidFill>
                  <a:srgbClr val="FF0000"/>
                </a:solidFill>
                <a:latin typeface="Perpetua" pitchFamily="18" charset="0"/>
                <a:cs typeface="Arial" pitchFamily="34" charset="0"/>
              </a:rPr>
              <a:t>little transparency 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even </a:t>
            </a:r>
            <a:r>
              <a:rPr lang="en-US" sz="2600" b="1" i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ex post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,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	   and </a:t>
            </a:r>
            <a:r>
              <a:rPr lang="en-US" sz="2600" b="1" dirty="0" smtClean="0">
                <a:solidFill>
                  <a:srgbClr val="FF0000"/>
                </a:solidFill>
                <a:latin typeface="Perpetua" pitchFamily="18" charset="0"/>
                <a:cs typeface="Arial" pitchFamily="34" charset="0"/>
              </a:rPr>
              <a:t>moral restraints are easily dispelled 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by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2600" b="1" dirty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	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   </a:t>
            </a:r>
            <a:r>
              <a:rPr lang="en-US" sz="2600" b="1" spc="-40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doubts about their international acceptance.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17992672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 txBox="1">
            <a:spLocks noGrp="1"/>
          </p:cNvSpPr>
          <p:nvPr/>
        </p:nvSpPr>
        <p:spPr bwMode="auto">
          <a:xfrm>
            <a:off x="8604250" y="6424613"/>
            <a:ext cx="53975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43EAAD3-E582-4A95-87D7-6FB0206ED2A5}" type="slidenum">
              <a:rPr lang="en-US" sz="1600">
                <a:solidFill>
                  <a:srgbClr val="FFFF00"/>
                </a:solidFill>
              </a:rPr>
              <a:pPr algn="r" eaLnBrk="1" hangingPunct="1"/>
              <a:t>22</a:t>
            </a:fld>
            <a:endParaRPr lang="en-US" sz="1600">
              <a:solidFill>
                <a:srgbClr val="FFFF00"/>
              </a:solidFill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3290"/>
            <a:ext cx="9144000" cy="965771"/>
          </a:xfrm>
        </p:spPr>
        <p:txBody>
          <a:bodyPr/>
          <a:lstStyle/>
          <a:p>
            <a:pPr eaLnBrk="1" hangingPunct="1">
              <a:lnSpc>
                <a:spcPct val="114000"/>
              </a:lnSpc>
            </a:pPr>
            <a:r>
              <a:rPr lang="en-US" sz="4400" b="1" dirty="0" smtClean="0">
                <a:solidFill>
                  <a:srgbClr val="FFFF00"/>
                </a:solidFill>
                <a:latin typeface="Perpetua" pitchFamily="18" charset="0"/>
              </a:rPr>
              <a:t>The Most Cost-Effective Lobbying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85627" y="1726058"/>
            <a:ext cx="7921375" cy="5131942"/>
          </a:xfrm>
        </p:spPr>
        <p:txBody>
          <a:bodyPr>
            <a:normAutofit/>
          </a:bodyPr>
          <a:lstStyle/>
          <a:p>
            <a:pPr>
              <a:lnSpc>
                <a:spcPct val="118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en-US" sz="3000" dirty="0">
                <a:solidFill>
                  <a:srgbClr val="FFFF66"/>
                </a:solidFill>
              </a:rPr>
              <a:t>	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seeks to shape the design </a:t>
            </a:r>
            <a:r>
              <a:rPr lang="en-US" sz="2600" b="1" dirty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of </a:t>
            </a:r>
            <a:r>
              <a:rPr lang="en-US" sz="2600" b="1" dirty="0" smtClean="0">
                <a:solidFill>
                  <a:srgbClr val="FF0000"/>
                </a:solidFill>
                <a:latin typeface="Perpetua" pitchFamily="18" charset="0"/>
                <a:cs typeface="Arial" pitchFamily="34" charset="0"/>
              </a:rPr>
              <a:t>supranational/global </a:t>
            </a:r>
            <a:r>
              <a:rPr lang="en-US" sz="2600" b="1" dirty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institutional 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arrangements (</a:t>
            </a:r>
            <a:r>
              <a:rPr lang="en-US" sz="2600" b="1" dirty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WTO, G20, EU…)</a:t>
            </a:r>
          </a:p>
          <a:p>
            <a:pPr eaLnBrk="1" hangingPunct="1">
              <a:lnSpc>
                <a:spcPct val="118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	while also aiming </a:t>
            </a:r>
            <a:r>
              <a:rPr lang="en-US" sz="2600" b="1" dirty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to shift 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governance </a:t>
            </a:r>
            <a:r>
              <a:rPr lang="en-US" sz="2600" b="1" dirty="0" smtClean="0">
                <a:solidFill>
                  <a:srgbClr val="FF0000"/>
                </a:solidFill>
                <a:latin typeface="Perpetua" pitchFamily="18" charset="0"/>
                <a:cs typeface="Arial" pitchFamily="34" charset="0"/>
              </a:rPr>
              <a:t>upward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 </a:t>
            </a:r>
            <a:r>
              <a:rPr lang="en-US" sz="2600" b="1" dirty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from the national to the 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supranational/global level;</a:t>
            </a:r>
            <a:endParaRPr lang="en-US" sz="2600" b="1" dirty="0">
              <a:solidFill>
                <a:schemeClr val="tx1"/>
              </a:solidFill>
              <a:latin typeface="Perpetua" pitchFamily="18" charset="0"/>
              <a:cs typeface="Arial" pitchFamily="34" charset="0"/>
            </a:endParaRPr>
          </a:p>
          <a:p>
            <a:pPr eaLnBrk="1" hangingPunct="1">
              <a:lnSpc>
                <a:spcPct val="118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en-US" sz="2600" b="1" dirty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	is done by the </a:t>
            </a:r>
            <a:r>
              <a:rPr lang="en-US" sz="2600" b="1" dirty="0">
                <a:solidFill>
                  <a:srgbClr val="FF0000"/>
                </a:solidFill>
                <a:latin typeface="Perpetua" pitchFamily="18" charset="0"/>
                <a:cs typeface="Arial" pitchFamily="34" charset="0"/>
              </a:rPr>
              <a:t>very </a:t>
            </a:r>
            <a:r>
              <a:rPr lang="en-US" sz="2600" b="1" dirty="0" smtClean="0">
                <a:solidFill>
                  <a:srgbClr val="FF0000"/>
                </a:solidFill>
                <a:latin typeface="Perpetua" pitchFamily="18" charset="0"/>
                <a:cs typeface="Arial" pitchFamily="34" charset="0"/>
              </a:rPr>
              <a:t>wealthiest 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banks, corporations, industry associations </a:t>
            </a:r>
            <a:r>
              <a:rPr lang="en-US" sz="2600" b="1" dirty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and 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individuals</a:t>
            </a:r>
          </a:p>
          <a:p>
            <a:pPr eaLnBrk="1" hangingPunct="1">
              <a:lnSpc>
                <a:spcPct val="118000"/>
              </a:lnSpc>
              <a:spcBef>
                <a:spcPct val="0"/>
              </a:spcBef>
              <a:spcAft>
                <a:spcPts val="1900"/>
              </a:spcAft>
              <a:buNone/>
            </a:pPr>
            <a:r>
              <a:rPr lang="en-US" sz="2600" b="1" dirty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	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by way of influencing </a:t>
            </a:r>
            <a:r>
              <a:rPr lang="en-US" sz="2600" b="1" dirty="0" smtClean="0">
                <a:solidFill>
                  <a:srgbClr val="FF0000"/>
                </a:solidFill>
                <a:latin typeface="Perpetua" pitchFamily="18" charset="0"/>
                <a:cs typeface="Arial" pitchFamily="34" charset="0"/>
              </a:rPr>
              <a:t>government officials 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of major powers, esp. the </a:t>
            </a:r>
            <a:r>
              <a:rPr lang="en-US" sz="2600" b="1" i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US 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(</a:t>
            </a:r>
            <a:r>
              <a:rPr lang="en-US" sz="2600" b="1" dirty="0" smtClean="0">
                <a:solidFill>
                  <a:srgbClr val="FF0000"/>
                </a:solidFill>
                <a:latin typeface="Perpetua" pitchFamily="18" charset="0"/>
                <a:cs typeface="Arial" pitchFamily="34" charset="0"/>
              </a:rPr>
              <a:t>softest target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319011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5"/>
          <p:cNvSpPr txBox="1">
            <a:spLocks noGrp="1"/>
          </p:cNvSpPr>
          <p:nvPr/>
        </p:nvSpPr>
        <p:spPr bwMode="auto">
          <a:xfrm>
            <a:off x="8604250" y="6424613"/>
            <a:ext cx="53975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7AD7E0E3-529A-481A-AAC5-B3AC8926F955}" type="slidenum">
              <a:rPr lang="en-US" sz="1600" i="0">
                <a:solidFill>
                  <a:srgbClr val="FFFF00"/>
                </a:solidFill>
              </a:rPr>
              <a:pPr algn="r" eaLnBrk="1" hangingPunct="1"/>
              <a:t>23</a:t>
            </a:fld>
            <a:endParaRPr lang="en-US" sz="1600" i="0">
              <a:solidFill>
                <a:srgbClr val="FFFF00"/>
              </a:solidFill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45141"/>
            <a:ext cx="8229600" cy="702823"/>
          </a:xfrm>
        </p:spPr>
        <p:txBody>
          <a:bodyPr/>
          <a:lstStyle/>
          <a:p>
            <a:r>
              <a:rPr lang="en-US" sz="4400" b="1" dirty="0" smtClean="0">
                <a:solidFill>
                  <a:srgbClr val="FFFF00"/>
                </a:solidFill>
                <a:latin typeface="Perpetua" pitchFamily="18" charset="0"/>
              </a:rPr>
              <a:t>Counter-Argument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445249"/>
            <a:ext cx="9144000" cy="3979364"/>
          </a:xfrm>
        </p:spPr>
        <p:txBody>
          <a:bodyPr/>
          <a:lstStyle/>
          <a:p>
            <a:pPr>
              <a:lnSpc>
                <a:spcPct val="130000"/>
              </a:lnSpc>
              <a:buFontTx/>
              <a:buNone/>
            </a:pPr>
            <a:r>
              <a:rPr lang="en-US" dirty="0" smtClean="0">
                <a:solidFill>
                  <a:srgbClr val="FFFF66"/>
                </a:solidFill>
              </a:rPr>
              <a:t>	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</a:rPr>
              <a:t>Poverty is evolving differently in the various developing countries and regions.</a:t>
            </a:r>
          </a:p>
          <a:p>
            <a:pPr>
              <a:lnSpc>
                <a:spcPct val="130000"/>
              </a:lnSpc>
              <a:spcBef>
                <a:spcPts val="1200"/>
              </a:spcBef>
              <a:buFontTx/>
              <a:buNone/>
            </a:pP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</a:rPr>
              <a:t>	This shows that </a:t>
            </a:r>
            <a:r>
              <a:rPr lang="en-US" sz="2600" b="1" dirty="0" smtClean="0">
                <a:solidFill>
                  <a:srgbClr val="FF0000"/>
                </a:solidFill>
                <a:latin typeface="Perpetua" pitchFamily="18" charset="0"/>
              </a:rPr>
              <a:t>local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</a:rPr>
              <a:t> (e.g., municipal, provincial, national) factors account for the persistence of severe poverty where it persist.  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29142355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/>
          <p:cNvSpPr txBox="1">
            <a:spLocks noGrp="1"/>
          </p:cNvSpPr>
          <p:nvPr/>
        </p:nvSpPr>
        <p:spPr bwMode="auto">
          <a:xfrm>
            <a:off x="8604250" y="6424613"/>
            <a:ext cx="53975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54F40A61-0692-415A-8C6E-F08F035A3D7B}" type="slidenum">
              <a:rPr lang="en-US" sz="1600" i="0">
                <a:solidFill>
                  <a:srgbClr val="FFFF00"/>
                </a:solidFill>
              </a:rPr>
              <a:pPr algn="r" eaLnBrk="1" hangingPunct="1"/>
              <a:t>24</a:t>
            </a:fld>
            <a:endParaRPr lang="en-US" sz="1600" i="0">
              <a:solidFill>
                <a:srgbClr val="FFFF00"/>
              </a:solidFill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73996"/>
          </a:xfrm>
        </p:spPr>
        <p:txBody>
          <a:bodyPr/>
          <a:lstStyle/>
          <a:p>
            <a:r>
              <a:rPr lang="en-US" sz="4400" b="1" dirty="0" smtClean="0">
                <a:solidFill>
                  <a:srgbClr val="FFFF00"/>
                </a:solidFill>
                <a:latin typeface="Perpetua" pitchFamily="18" charset="0"/>
              </a:rPr>
              <a:t>Conceptual Answer to </a:t>
            </a:r>
            <a:br>
              <a:rPr lang="en-US" sz="4400" b="1" dirty="0" smtClean="0">
                <a:solidFill>
                  <a:srgbClr val="FFFF00"/>
                </a:solidFill>
                <a:latin typeface="Perpetua" pitchFamily="18" charset="0"/>
              </a:rPr>
            </a:br>
            <a:r>
              <a:rPr lang="en-US" sz="4400" b="1" dirty="0" smtClean="0">
                <a:solidFill>
                  <a:srgbClr val="FFFF00"/>
                </a:solidFill>
                <a:latin typeface="Perpetua" pitchFamily="18" charset="0"/>
              </a:rPr>
              <a:t>the</a:t>
            </a:r>
            <a:r>
              <a:rPr lang="en-US" sz="4400" b="1" dirty="0" smtClean="0">
                <a:solidFill>
                  <a:srgbClr val="FFFF00"/>
                </a:solidFill>
                <a:latin typeface="Perpetua" pitchFamily="18" charset="0"/>
                <a:cs typeface="Arial" pitchFamily="34" charset="0"/>
              </a:rPr>
              <a:t> </a:t>
            </a:r>
            <a:r>
              <a:rPr lang="en-US" sz="4400" b="1" dirty="0" smtClean="0">
                <a:solidFill>
                  <a:srgbClr val="FFFF00"/>
                </a:solidFill>
                <a:latin typeface="Perpetua" pitchFamily="18" charset="0"/>
              </a:rPr>
              <a:t>Counter-Argument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2900" y="2383604"/>
            <a:ext cx="8569325" cy="3753671"/>
          </a:xfrm>
        </p:spPr>
        <p:txBody>
          <a:bodyPr/>
          <a:lstStyle/>
          <a:p>
            <a:pPr>
              <a:lnSpc>
                <a:spcPct val="130000"/>
              </a:lnSpc>
              <a:buFontTx/>
              <a:buNone/>
            </a:pPr>
            <a:r>
              <a:rPr lang="en-US" dirty="0" smtClean="0">
                <a:solidFill>
                  <a:srgbClr val="FFFF66"/>
                </a:solidFill>
              </a:rPr>
              <a:t>	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</a:rPr>
              <a:t>It merely shows that local factors are </a:t>
            </a:r>
            <a:r>
              <a:rPr lang="en-US" sz="2600" b="1" dirty="0" smtClean="0">
                <a:solidFill>
                  <a:srgbClr val="FF0000"/>
                </a:solidFill>
                <a:latin typeface="Perpetua" pitchFamily="18" charset="0"/>
              </a:rPr>
              <a:t>co-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</a:rPr>
              <a:t>responsible for the persistence of severe poverty. It does not show that local factors are solely responsible.</a:t>
            </a:r>
          </a:p>
          <a:p>
            <a:pPr>
              <a:lnSpc>
                <a:spcPct val="130000"/>
              </a:lnSpc>
              <a:buFontTx/>
              <a:buNone/>
            </a:pP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</a:rPr>
              <a:t>	Example: Differential learning success of students/pupils in the same class.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31208233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Number Placeholder 5"/>
          <p:cNvSpPr txBox="1">
            <a:spLocks noGrp="1"/>
          </p:cNvSpPr>
          <p:nvPr/>
        </p:nvSpPr>
        <p:spPr bwMode="auto">
          <a:xfrm>
            <a:off x="8604250" y="6424613"/>
            <a:ext cx="53975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4D768DB-EE1C-4B3B-90F4-691210FE85AC}" type="slidenum">
              <a:rPr lang="en-US" sz="1600" i="0">
                <a:solidFill>
                  <a:srgbClr val="FFFF00"/>
                </a:solidFill>
              </a:rPr>
              <a:pPr algn="r" eaLnBrk="1" hangingPunct="1"/>
              <a:t>25</a:t>
            </a:fld>
            <a:endParaRPr lang="en-US" sz="1600" i="0">
              <a:solidFill>
                <a:srgbClr val="FFFF00"/>
              </a:solidFill>
            </a:endParaRPr>
          </a:p>
        </p:txBody>
      </p:sp>
      <p:sp>
        <p:nvSpPr>
          <p:cNvPr id="706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205484" y="102742"/>
            <a:ext cx="9555546" cy="976045"/>
          </a:xfrm>
        </p:spPr>
        <p:txBody>
          <a:bodyPr/>
          <a:lstStyle/>
          <a:p>
            <a:pPr eaLnBrk="1" hangingPunct="1"/>
            <a:r>
              <a:rPr lang="en-US" sz="4300" b="1" dirty="0" smtClean="0">
                <a:solidFill>
                  <a:srgbClr val="FFFF00"/>
                </a:solidFill>
                <a:latin typeface="Perpetua" pitchFamily="18" charset="0"/>
              </a:rPr>
              <a:t>Rising Inequality in the US (1978-2007)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205484" y="1849348"/>
            <a:ext cx="9339209" cy="5305515"/>
          </a:xfrm>
        </p:spPr>
        <p:txBody>
          <a:bodyPr>
            <a:normAutofit/>
          </a:bodyPr>
          <a:lstStyle/>
          <a:p>
            <a:pPr>
              <a:lnSpc>
                <a:spcPts val="3900"/>
              </a:lnSpc>
              <a:spcBef>
                <a:spcPct val="0"/>
              </a:spcBef>
              <a:buNone/>
            </a:pPr>
            <a:r>
              <a:rPr lang="en-US" sz="3000" dirty="0" smtClean="0"/>
              <a:t>	</a:t>
            </a:r>
            <a:r>
              <a:rPr lang="en-US" sz="2600" b="1" spc="-30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The income share of the poorest half of the population dropped</a:t>
            </a:r>
          </a:p>
          <a:p>
            <a:pPr>
              <a:lnSpc>
                <a:spcPts val="3900"/>
              </a:lnSpc>
              <a:spcBef>
                <a:spcPct val="0"/>
              </a:spcBef>
              <a:buNone/>
            </a:pPr>
            <a:r>
              <a:rPr lang="en-US" sz="2600" b="1" spc="-30" dirty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	</a:t>
            </a:r>
            <a:r>
              <a:rPr lang="en-US" sz="2600" b="1" i="1" spc="-30" dirty="0" smtClean="0">
                <a:solidFill>
                  <a:srgbClr val="00B050"/>
                </a:solidFill>
                <a:latin typeface="Perpetua" pitchFamily="18" charset="0"/>
                <a:cs typeface="Arial" pitchFamily="34" charset="0"/>
              </a:rPr>
              <a:t>by more than half 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from </a:t>
            </a:r>
            <a:r>
              <a:rPr lang="en-US" sz="2600" b="1" dirty="0" smtClean="0">
                <a:solidFill>
                  <a:srgbClr val="00B050"/>
                </a:solidFill>
                <a:latin typeface="Perpetua" pitchFamily="18" charset="0"/>
                <a:cs typeface="Arial" pitchFamily="34" charset="0"/>
              </a:rPr>
              <a:t>26.4%</a:t>
            </a:r>
            <a:r>
              <a:rPr lang="en-US" sz="2600" b="1" dirty="0" smtClean="0">
                <a:solidFill>
                  <a:srgbClr val="92D050"/>
                </a:solidFill>
                <a:latin typeface="Perpetua" pitchFamily="18" charset="0"/>
                <a:cs typeface="Arial" pitchFamily="34" charset="0"/>
              </a:rPr>
              <a:t> 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to</a:t>
            </a:r>
            <a:r>
              <a:rPr lang="en-US" sz="2600" b="1" dirty="0" smtClean="0">
                <a:solidFill>
                  <a:srgbClr val="FFFF66"/>
                </a:solidFill>
                <a:latin typeface="Perpetua" pitchFamily="18" charset="0"/>
                <a:cs typeface="Arial" pitchFamily="34" charset="0"/>
              </a:rPr>
              <a:t> </a:t>
            </a:r>
            <a:r>
              <a:rPr lang="en-US" sz="2600" b="1" dirty="0" smtClean="0">
                <a:solidFill>
                  <a:srgbClr val="00B050"/>
                </a:solidFill>
                <a:latin typeface="Perpetua" pitchFamily="18" charset="0"/>
                <a:cs typeface="Arial" pitchFamily="34" charset="0"/>
              </a:rPr>
              <a:t>12.8%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. </a:t>
            </a:r>
            <a:r>
              <a:rPr lang="en-US" sz="2600" b="1" dirty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T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hat of the top 1 percent</a:t>
            </a:r>
          </a:p>
          <a:p>
            <a:pPr>
              <a:lnSpc>
                <a:spcPts val="3900"/>
              </a:lnSpc>
              <a:spcBef>
                <a:spcPct val="0"/>
              </a:spcBef>
              <a:buNone/>
            </a:pPr>
            <a:r>
              <a:rPr lang="en-US" sz="2600" b="1" dirty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	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rose</a:t>
            </a:r>
            <a:r>
              <a:rPr lang="en-US" sz="2600" b="1" i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 </a:t>
            </a:r>
            <a:r>
              <a:rPr lang="en-US" sz="2600" b="1" i="1" dirty="0">
                <a:solidFill>
                  <a:srgbClr val="FF00FF"/>
                </a:solidFill>
                <a:latin typeface="Perpetua" pitchFamily="18" charset="0"/>
                <a:cs typeface="Arial" pitchFamily="34" charset="0"/>
              </a:rPr>
              <a:t>2.6-fold</a:t>
            </a:r>
            <a:r>
              <a:rPr lang="en-US" sz="2600" b="1" dirty="0" smtClean="0">
                <a:solidFill>
                  <a:srgbClr val="FF00FF"/>
                </a:solidFill>
                <a:latin typeface="Perpetua" pitchFamily="18" charset="0"/>
                <a:cs typeface="Arial" pitchFamily="34" charset="0"/>
              </a:rPr>
              <a:t> 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from </a:t>
            </a:r>
            <a:r>
              <a:rPr lang="en-US" sz="2600" b="1" dirty="0" smtClean="0">
                <a:solidFill>
                  <a:srgbClr val="FF00FF"/>
                </a:solidFill>
                <a:latin typeface="Perpetua" pitchFamily="18" charset="0"/>
                <a:cs typeface="Arial" pitchFamily="34" charset="0"/>
              </a:rPr>
              <a:t>8.95%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 to </a:t>
            </a:r>
            <a:r>
              <a:rPr lang="en-US" sz="2600" b="1" dirty="0" smtClean="0">
                <a:solidFill>
                  <a:srgbClr val="FF00FF"/>
                </a:solidFill>
                <a:latin typeface="Perpetua" pitchFamily="18" charset="0"/>
                <a:cs typeface="Arial" pitchFamily="34" charset="0"/>
              </a:rPr>
              <a:t>23.50%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; that of the top 1/10 percent</a:t>
            </a:r>
          </a:p>
          <a:p>
            <a:pPr>
              <a:lnSpc>
                <a:spcPts val="3900"/>
              </a:lnSpc>
              <a:spcBef>
                <a:spcPct val="0"/>
              </a:spcBef>
              <a:buNone/>
            </a:pPr>
            <a:r>
              <a:rPr lang="en-US" sz="2600" b="1" dirty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	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rose </a:t>
            </a:r>
            <a:r>
              <a:rPr lang="en-US" sz="2600" b="1" i="1" spc="-50" dirty="0" smtClean="0">
                <a:solidFill>
                  <a:srgbClr val="FF6600"/>
                </a:solidFill>
                <a:latin typeface="Perpetua" pitchFamily="18" charset="0"/>
                <a:cs typeface="Arial" pitchFamily="34" charset="0"/>
              </a:rPr>
              <a:t>4.6-fold</a:t>
            </a:r>
            <a:r>
              <a:rPr lang="en-US" sz="2600" b="1" i="1" spc="-50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 </a:t>
            </a:r>
            <a:r>
              <a:rPr lang="en-US" sz="2600" b="1" spc="-50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from </a:t>
            </a:r>
            <a:r>
              <a:rPr lang="en-US" sz="2600" b="1" spc="-50" dirty="0" smtClean="0">
                <a:solidFill>
                  <a:srgbClr val="FF6600"/>
                </a:solidFill>
                <a:latin typeface="Perpetua" pitchFamily="18" charset="0"/>
                <a:cs typeface="Arial" pitchFamily="34" charset="0"/>
              </a:rPr>
              <a:t>2.65%</a:t>
            </a:r>
            <a:r>
              <a:rPr lang="en-US" sz="2600" b="1" spc="-50" dirty="0" smtClean="0">
                <a:solidFill>
                  <a:srgbClr val="FFFF66"/>
                </a:solidFill>
                <a:latin typeface="Perpetua" pitchFamily="18" charset="0"/>
                <a:cs typeface="Arial" pitchFamily="34" charset="0"/>
              </a:rPr>
              <a:t> </a:t>
            </a:r>
            <a:r>
              <a:rPr lang="en-US" sz="2600" b="1" spc="-50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to </a:t>
            </a:r>
            <a:r>
              <a:rPr lang="en-US" sz="2600" b="1" spc="-50" dirty="0" smtClean="0">
                <a:solidFill>
                  <a:srgbClr val="FF6600"/>
                </a:solidFill>
                <a:latin typeface="Perpetua" pitchFamily="18" charset="0"/>
                <a:cs typeface="Arial" pitchFamily="34" charset="0"/>
              </a:rPr>
              <a:t>12.28%</a:t>
            </a:r>
            <a:r>
              <a:rPr lang="en-US" sz="2600" b="1" spc="-50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; that of the top 1/100 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percent</a:t>
            </a:r>
          </a:p>
          <a:p>
            <a:pPr>
              <a:lnSpc>
                <a:spcPts val="3900"/>
              </a:lnSpc>
              <a:spcBef>
                <a:spcPct val="0"/>
              </a:spcBef>
              <a:spcAft>
                <a:spcPts val="1500"/>
              </a:spcAft>
              <a:buNone/>
            </a:pP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	rose </a:t>
            </a:r>
            <a:r>
              <a:rPr lang="en-US" sz="2600" b="1" i="1" dirty="0" smtClean="0">
                <a:solidFill>
                  <a:srgbClr val="FF0000"/>
                </a:solidFill>
                <a:latin typeface="Perpetua" pitchFamily="18" charset="0"/>
                <a:cs typeface="Arial" pitchFamily="34" charset="0"/>
              </a:rPr>
              <a:t>7-fold 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from </a:t>
            </a:r>
            <a:r>
              <a:rPr lang="en-US" sz="2600" b="1" dirty="0" smtClean="0">
                <a:solidFill>
                  <a:srgbClr val="FF0000"/>
                </a:solidFill>
                <a:latin typeface="Perpetua" pitchFamily="18" charset="0"/>
                <a:cs typeface="Arial" pitchFamily="34" charset="0"/>
              </a:rPr>
              <a:t>0.86%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 to </a:t>
            </a:r>
            <a:r>
              <a:rPr lang="en-US" sz="2600" b="1" dirty="0" smtClean="0">
                <a:solidFill>
                  <a:srgbClr val="FF0000"/>
                </a:solidFill>
                <a:latin typeface="Perpetua" pitchFamily="18" charset="0"/>
                <a:cs typeface="Arial" pitchFamily="34" charset="0"/>
              </a:rPr>
              <a:t>6.04%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 (</a:t>
            </a:r>
            <a:r>
              <a:rPr lang="en-US" sz="2600" b="1" dirty="0" err="1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Saez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  Table A3).</a:t>
            </a:r>
          </a:p>
          <a:p>
            <a:pPr>
              <a:lnSpc>
                <a:spcPts val="3900"/>
              </a:lnSpc>
              <a:spcBef>
                <a:spcPct val="0"/>
              </a:spcBef>
              <a:buNone/>
            </a:pP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	The top hundredth percent (14,400 tax returns, ca. 30,000 people) have nearly half as much income as the bottom half (ca. 150 million) of Americans</a:t>
            </a:r>
            <a:r>
              <a:rPr lang="en-US" sz="24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— 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and </a:t>
            </a:r>
            <a:r>
              <a:rPr lang="en-US" sz="2600" b="1" dirty="0" smtClean="0">
                <a:solidFill>
                  <a:srgbClr val="FF0000"/>
                </a:solidFill>
                <a:latin typeface="Perpetua" pitchFamily="18" charset="0"/>
                <a:cs typeface="Arial" pitchFamily="34" charset="0"/>
              </a:rPr>
              <a:t>more income than the bottom 40% (2800 million) of humanity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.</a:t>
            </a:r>
          </a:p>
          <a:p>
            <a:pPr algn="r" eaLnBrk="1" hangingPunct="1"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en-US" sz="11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finance.yahoo.com/banking-budgeting/article/107575/rise-of-the-super-rich-hits-a-sobering-wall.html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79572169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6"/>
          <p:cNvSpPr txBox="1">
            <a:spLocks noGrp="1"/>
          </p:cNvSpPr>
          <p:nvPr/>
        </p:nvSpPr>
        <p:spPr bwMode="auto">
          <a:xfrm>
            <a:off x="8604250" y="6424613"/>
            <a:ext cx="53975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B7C2154-65C1-4DEF-BEAB-5687B3604B45}" type="slidenum">
              <a:rPr lang="en-US" sz="1600">
                <a:solidFill>
                  <a:srgbClr val="FFFF00"/>
                </a:solidFill>
              </a:rPr>
              <a:pPr algn="r" eaLnBrk="1" hangingPunct="1"/>
              <a:t>26</a:t>
            </a:fld>
            <a:endParaRPr lang="en-US" sz="1600">
              <a:solidFill>
                <a:srgbClr val="FFFF00"/>
              </a:solidFill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167425" y="264234"/>
            <a:ext cx="9530366" cy="585627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CN" sz="4100" b="1" dirty="0" smtClean="0">
                <a:solidFill>
                  <a:srgbClr val="FFFF00"/>
                </a:solidFill>
                <a:latin typeface="Perpetua" pitchFamily="18" charset="0"/>
                <a:ea typeface="宋体" pitchFamily="2" charset="-122"/>
              </a:rPr>
              <a:t>Supranational Institutional Architecture     </a:t>
            </a:r>
            <a:endParaRPr lang="en-US" altLang="zh-CN" sz="4100" b="1" dirty="0" smtClean="0">
              <a:solidFill>
                <a:srgbClr val="FFFF00"/>
              </a:solidFill>
              <a:ea typeface="宋体" pitchFamily="2" charset="-122"/>
            </a:endParaRPr>
          </a:p>
        </p:txBody>
      </p:sp>
      <p:graphicFrame>
        <p:nvGraphicFramePr>
          <p:cNvPr id="831491" name="Group 3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16356996"/>
              </p:ext>
            </p:extLst>
          </p:nvPr>
        </p:nvGraphicFramePr>
        <p:xfrm>
          <a:off x="0" y="1739900"/>
          <a:ext cx="9144000" cy="5118101"/>
        </p:xfrm>
        <a:graphic>
          <a:graphicData uri="http://schemas.openxmlformats.org/drawingml/2006/table">
            <a:tbl>
              <a:tblPr/>
              <a:tblGrid>
                <a:gridCol w="3305175"/>
                <a:gridCol w="2303463"/>
                <a:gridCol w="3535362"/>
              </a:tblGrid>
              <a:tr h="2732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erpetua" pitchFamily="18" charset="0"/>
                        <a:ea typeface="宋体" pitchFamily="2" charset="-122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pitchFamily="18" charset="0"/>
                          <a:ea typeface="宋体" pitchFamily="2" charset="-122"/>
                          <a:cs typeface="Arial" pitchFamily="34" charset="0"/>
                        </a:rPr>
                        <a:t>National Institutional Schemes of the Various Less Developed Countries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6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erpetua" pitchFamily="18" charset="0"/>
                        <a:ea typeface="宋体" pitchFamily="2" charset="-122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pitchFamily="18" charset="0"/>
                          <a:ea typeface="宋体" pitchFamily="2" charset="-122"/>
                          <a:cs typeface="Arial" pitchFamily="34" charset="0"/>
                        </a:rPr>
                        <a:t>Poor and Vulnerable Citizens in the Less Developed Countries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301" name="Line 22"/>
          <p:cNvSpPr>
            <a:spLocks noChangeShapeType="1"/>
          </p:cNvSpPr>
          <p:nvPr/>
        </p:nvSpPr>
        <p:spPr bwMode="auto">
          <a:xfrm>
            <a:off x="6349285" y="849861"/>
            <a:ext cx="1142127" cy="144646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302" name="Line 23"/>
          <p:cNvSpPr>
            <a:spLocks noChangeShapeType="1"/>
          </p:cNvSpPr>
          <p:nvPr/>
        </p:nvSpPr>
        <p:spPr bwMode="auto">
          <a:xfrm>
            <a:off x="7491413" y="3851275"/>
            <a:ext cx="0" cy="11906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303" name="Line 24"/>
          <p:cNvSpPr>
            <a:spLocks noChangeShapeType="1"/>
          </p:cNvSpPr>
          <p:nvPr/>
        </p:nvSpPr>
        <p:spPr bwMode="auto">
          <a:xfrm>
            <a:off x="4314423" y="1047750"/>
            <a:ext cx="1541003" cy="40655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71350266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6"/>
          <p:cNvSpPr txBox="1">
            <a:spLocks noGrp="1"/>
          </p:cNvSpPr>
          <p:nvPr/>
        </p:nvSpPr>
        <p:spPr bwMode="auto">
          <a:xfrm>
            <a:off x="8604250" y="6424613"/>
            <a:ext cx="53975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B7C2154-65C1-4DEF-BEAB-5687B3604B45}" type="slidenum">
              <a:rPr lang="en-US" sz="1600">
                <a:solidFill>
                  <a:srgbClr val="FFFF00"/>
                </a:solidFill>
              </a:rPr>
              <a:pPr algn="r" eaLnBrk="1" hangingPunct="1"/>
              <a:t>27</a:t>
            </a:fld>
            <a:endParaRPr lang="en-US" sz="1600">
              <a:solidFill>
                <a:srgbClr val="FFFF00"/>
              </a:solidFill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167425" y="264234"/>
            <a:ext cx="9530366" cy="585627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CN" sz="4100" b="1" dirty="0" smtClean="0">
                <a:solidFill>
                  <a:srgbClr val="FFFF00"/>
                </a:solidFill>
                <a:latin typeface="Perpetua" pitchFamily="18" charset="0"/>
                <a:ea typeface="宋体" pitchFamily="2" charset="-122"/>
              </a:rPr>
              <a:t>Supranational Institutional Architecture     </a:t>
            </a:r>
            <a:endParaRPr lang="en-US" altLang="zh-CN" sz="4100" b="1" dirty="0" smtClean="0">
              <a:solidFill>
                <a:srgbClr val="FFFF00"/>
              </a:solidFill>
              <a:ea typeface="宋体" pitchFamily="2" charset="-122"/>
            </a:endParaRPr>
          </a:p>
        </p:txBody>
      </p:sp>
      <p:graphicFrame>
        <p:nvGraphicFramePr>
          <p:cNvPr id="831491" name="Group 3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4953039"/>
              </p:ext>
            </p:extLst>
          </p:nvPr>
        </p:nvGraphicFramePr>
        <p:xfrm>
          <a:off x="0" y="1739900"/>
          <a:ext cx="9144000" cy="5118101"/>
        </p:xfrm>
        <a:graphic>
          <a:graphicData uri="http://schemas.openxmlformats.org/drawingml/2006/table">
            <a:tbl>
              <a:tblPr/>
              <a:tblGrid>
                <a:gridCol w="3305175"/>
                <a:gridCol w="2303463"/>
                <a:gridCol w="3535362"/>
              </a:tblGrid>
              <a:tr h="2732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erpetua" pitchFamily="18" charset="0"/>
                        <a:ea typeface="宋体" pitchFamily="2" charset="-122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pitchFamily="18" charset="0"/>
                          <a:ea typeface="宋体" pitchFamily="2" charset="-122"/>
                          <a:cs typeface="Arial" pitchFamily="34" charset="0"/>
                        </a:rPr>
                        <a:t>National Institutional Schemes of the Various Less Developed Countries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6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erpetua" pitchFamily="18" charset="0"/>
                        <a:ea typeface="宋体" pitchFamily="2" charset="-122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pitchFamily="18" charset="0"/>
                          <a:ea typeface="宋体" pitchFamily="2" charset="-122"/>
                          <a:cs typeface="Arial" pitchFamily="34" charset="0"/>
                        </a:rPr>
                        <a:t>Poor and Vulnerable Citizens in the Less Developed Countries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301" name="Line 22"/>
          <p:cNvSpPr>
            <a:spLocks noChangeShapeType="1"/>
          </p:cNvSpPr>
          <p:nvPr/>
        </p:nvSpPr>
        <p:spPr bwMode="auto">
          <a:xfrm>
            <a:off x="6349285" y="849861"/>
            <a:ext cx="1142127" cy="144646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302" name="Line 23"/>
          <p:cNvSpPr>
            <a:spLocks noChangeShapeType="1"/>
          </p:cNvSpPr>
          <p:nvPr/>
        </p:nvSpPr>
        <p:spPr bwMode="auto">
          <a:xfrm>
            <a:off x="7491413" y="3851275"/>
            <a:ext cx="0" cy="11906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303" name="Line 24"/>
          <p:cNvSpPr>
            <a:spLocks noChangeShapeType="1"/>
          </p:cNvSpPr>
          <p:nvPr/>
        </p:nvSpPr>
        <p:spPr bwMode="auto">
          <a:xfrm>
            <a:off x="4314423" y="1047750"/>
            <a:ext cx="1541003" cy="40655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305" name="Text Box 26"/>
          <p:cNvSpPr txBox="1">
            <a:spLocks noChangeArrowheads="1"/>
          </p:cNvSpPr>
          <p:nvPr/>
        </p:nvSpPr>
        <p:spPr bwMode="auto">
          <a:xfrm>
            <a:off x="4405876" y="1047750"/>
            <a:ext cx="2899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711D6"/>
                </a:solidFill>
              </a:rPr>
              <a:t>Protectionism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911986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6"/>
          <p:cNvSpPr txBox="1">
            <a:spLocks noGrp="1"/>
          </p:cNvSpPr>
          <p:nvPr/>
        </p:nvSpPr>
        <p:spPr bwMode="auto">
          <a:xfrm>
            <a:off x="8604250" y="6424613"/>
            <a:ext cx="53975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B7C2154-65C1-4DEF-BEAB-5687B3604B45}" type="slidenum">
              <a:rPr lang="en-US" sz="1600">
                <a:solidFill>
                  <a:srgbClr val="FFFF00"/>
                </a:solidFill>
              </a:rPr>
              <a:pPr algn="r" eaLnBrk="1" hangingPunct="1"/>
              <a:t>28</a:t>
            </a:fld>
            <a:endParaRPr lang="en-US" sz="1600">
              <a:solidFill>
                <a:srgbClr val="FFFF00"/>
              </a:solidFill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167425" y="264234"/>
            <a:ext cx="9530366" cy="585627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CN" sz="4100" b="1" dirty="0" smtClean="0">
                <a:solidFill>
                  <a:srgbClr val="FFFF00"/>
                </a:solidFill>
                <a:latin typeface="Perpetua" pitchFamily="18" charset="0"/>
                <a:ea typeface="宋体" pitchFamily="2" charset="-122"/>
              </a:rPr>
              <a:t>Supranational Institutional Architecture     </a:t>
            </a:r>
            <a:endParaRPr lang="en-US" altLang="zh-CN" sz="4100" b="1" dirty="0" smtClean="0">
              <a:solidFill>
                <a:srgbClr val="FFFF00"/>
              </a:solidFill>
              <a:ea typeface="宋体" pitchFamily="2" charset="-122"/>
            </a:endParaRPr>
          </a:p>
        </p:txBody>
      </p:sp>
      <p:graphicFrame>
        <p:nvGraphicFramePr>
          <p:cNvPr id="831491" name="Group 3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18827354"/>
              </p:ext>
            </p:extLst>
          </p:nvPr>
        </p:nvGraphicFramePr>
        <p:xfrm>
          <a:off x="0" y="1739900"/>
          <a:ext cx="9144000" cy="5118101"/>
        </p:xfrm>
        <a:graphic>
          <a:graphicData uri="http://schemas.openxmlformats.org/drawingml/2006/table">
            <a:tbl>
              <a:tblPr/>
              <a:tblGrid>
                <a:gridCol w="3305175"/>
                <a:gridCol w="2303463"/>
                <a:gridCol w="3535362"/>
              </a:tblGrid>
              <a:tr h="2732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erpetua" pitchFamily="18" charset="0"/>
                        <a:ea typeface="宋体" pitchFamily="2" charset="-122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pitchFamily="18" charset="0"/>
                          <a:ea typeface="宋体" pitchFamily="2" charset="-122"/>
                          <a:cs typeface="Arial" pitchFamily="34" charset="0"/>
                        </a:rPr>
                        <a:t>National Institutional Schemes of the Various Less Developed Countries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6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erpetua" pitchFamily="18" charset="0"/>
                        <a:ea typeface="宋体" pitchFamily="2" charset="-122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pitchFamily="18" charset="0"/>
                          <a:ea typeface="宋体" pitchFamily="2" charset="-122"/>
                          <a:cs typeface="Arial" pitchFamily="34" charset="0"/>
                        </a:rPr>
                        <a:t>Poor and Vulnerable Citizens in the Less Developed Countries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301" name="Line 22"/>
          <p:cNvSpPr>
            <a:spLocks noChangeShapeType="1"/>
          </p:cNvSpPr>
          <p:nvPr/>
        </p:nvSpPr>
        <p:spPr bwMode="auto">
          <a:xfrm>
            <a:off x="6349285" y="849861"/>
            <a:ext cx="1142127" cy="144646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302" name="Line 23"/>
          <p:cNvSpPr>
            <a:spLocks noChangeShapeType="1"/>
          </p:cNvSpPr>
          <p:nvPr/>
        </p:nvSpPr>
        <p:spPr bwMode="auto">
          <a:xfrm>
            <a:off x="7491413" y="3851275"/>
            <a:ext cx="0" cy="11906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303" name="Line 24"/>
          <p:cNvSpPr>
            <a:spLocks noChangeShapeType="1"/>
          </p:cNvSpPr>
          <p:nvPr/>
        </p:nvSpPr>
        <p:spPr bwMode="auto">
          <a:xfrm>
            <a:off x="4314423" y="1047750"/>
            <a:ext cx="1541003" cy="40655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305" name="Text Box 26"/>
          <p:cNvSpPr txBox="1">
            <a:spLocks noChangeArrowheads="1"/>
          </p:cNvSpPr>
          <p:nvPr/>
        </p:nvSpPr>
        <p:spPr bwMode="auto">
          <a:xfrm>
            <a:off x="4405876" y="1047750"/>
            <a:ext cx="2899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711D6"/>
                </a:solidFill>
              </a:rPr>
              <a:t>Protectionism</a:t>
            </a:r>
          </a:p>
          <a:p>
            <a:pPr eaLnBrk="1" hangingPunct="1"/>
            <a:r>
              <a:rPr lang="en-US" dirty="0" smtClean="0">
                <a:solidFill>
                  <a:srgbClr val="F711D6"/>
                </a:solidFill>
              </a:rPr>
              <a:t>  Pollution Rules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9302902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6"/>
          <p:cNvSpPr txBox="1">
            <a:spLocks noGrp="1"/>
          </p:cNvSpPr>
          <p:nvPr/>
        </p:nvSpPr>
        <p:spPr bwMode="auto">
          <a:xfrm>
            <a:off x="8604250" y="6424613"/>
            <a:ext cx="53975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B7C2154-65C1-4DEF-BEAB-5687B3604B45}" type="slidenum">
              <a:rPr lang="en-US" sz="1600">
                <a:solidFill>
                  <a:srgbClr val="FFFF00"/>
                </a:solidFill>
              </a:rPr>
              <a:pPr algn="r" eaLnBrk="1" hangingPunct="1"/>
              <a:t>29</a:t>
            </a:fld>
            <a:endParaRPr lang="en-US" sz="1600">
              <a:solidFill>
                <a:srgbClr val="FFFF00"/>
              </a:solidFill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167425" y="264234"/>
            <a:ext cx="9530366" cy="585627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CN" sz="4100" b="1" dirty="0" smtClean="0">
                <a:solidFill>
                  <a:srgbClr val="FFFF00"/>
                </a:solidFill>
                <a:latin typeface="Perpetua" pitchFamily="18" charset="0"/>
                <a:ea typeface="宋体" pitchFamily="2" charset="-122"/>
              </a:rPr>
              <a:t>Supranational Institutional Architecture     </a:t>
            </a:r>
            <a:endParaRPr lang="en-US" altLang="zh-CN" sz="4100" b="1" dirty="0" smtClean="0">
              <a:solidFill>
                <a:srgbClr val="FFFF00"/>
              </a:solidFill>
              <a:ea typeface="宋体" pitchFamily="2" charset="-122"/>
            </a:endParaRPr>
          </a:p>
        </p:txBody>
      </p:sp>
      <p:graphicFrame>
        <p:nvGraphicFramePr>
          <p:cNvPr id="831491" name="Group 3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45756590"/>
              </p:ext>
            </p:extLst>
          </p:nvPr>
        </p:nvGraphicFramePr>
        <p:xfrm>
          <a:off x="0" y="1739900"/>
          <a:ext cx="9144000" cy="5118101"/>
        </p:xfrm>
        <a:graphic>
          <a:graphicData uri="http://schemas.openxmlformats.org/drawingml/2006/table">
            <a:tbl>
              <a:tblPr/>
              <a:tblGrid>
                <a:gridCol w="3305175"/>
                <a:gridCol w="2303463"/>
                <a:gridCol w="3535362"/>
              </a:tblGrid>
              <a:tr h="2732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erpetua" pitchFamily="18" charset="0"/>
                        <a:ea typeface="宋体" pitchFamily="2" charset="-122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pitchFamily="18" charset="0"/>
                          <a:ea typeface="宋体" pitchFamily="2" charset="-122"/>
                          <a:cs typeface="Arial" pitchFamily="34" charset="0"/>
                        </a:rPr>
                        <a:t>National Institutional Schemes of the Various Less Developed Countries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6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erpetua" pitchFamily="18" charset="0"/>
                        <a:ea typeface="宋体" pitchFamily="2" charset="-122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pitchFamily="18" charset="0"/>
                          <a:ea typeface="宋体" pitchFamily="2" charset="-122"/>
                          <a:cs typeface="Arial" pitchFamily="34" charset="0"/>
                        </a:rPr>
                        <a:t>Poor and Vulnerable Citizens in the Less Developed Countries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301" name="Line 22"/>
          <p:cNvSpPr>
            <a:spLocks noChangeShapeType="1"/>
          </p:cNvSpPr>
          <p:nvPr/>
        </p:nvSpPr>
        <p:spPr bwMode="auto">
          <a:xfrm>
            <a:off x="6349285" y="849861"/>
            <a:ext cx="1142127" cy="144646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302" name="Line 23"/>
          <p:cNvSpPr>
            <a:spLocks noChangeShapeType="1"/>
          </p:cNvSpPr>
          <p:nvPr/>
        </p:nvSpPr>
        <p:spPr bwMode="auto">
          <a:xfrm>
            <a:off x="7491413" y="3851275"/>
            <a:ext cx="0" cy="11906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303" name="Line 24"/>
          <p:cNvSpPr>
            <a:spLocks noChangeShapeType="1"/>
          </p:cNvSpPr>
          <p:nvPr/>
        </p:nvSpPr>
        <p:spPr bwMode="auto">
          <a:xfrm>
            <a:off x="4314423" y="1047750"/>
            <a:ext cx="1541003" cy="40655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305" name="Text Box 26"/>
          <p:cNvSpPr txBox="1">
            <a:spLocks noChangeArrowheads="1"/>
          </p:cNvSpPr>
          <p:nvPr/>
        </p:nvSpPr>
        <p:spPr bwMode="auto">
          <a:xfrm>
            <a:off x="4405876" y="1047750"/>
            <a:ext cx="28991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711D6"/>
                </a:solidFill>
              </a:rPr>
              <a:t>Protectionism</a:t>
            </a:r>
          </a:p>
          <a:p>
            <a:pPr eaLnBrk="1" hangingPunct="1"/>
            <a:r>
              <a:rPr lang="en-US" dirty="0" smtClean="0">
                <a:solidFill>
                  <a:srgbClr val="F711D6"/>
                </a:solidFill>
              </a:rPr>
              <a:t>  Pollution Rules</a:t>
            </a:r>
          </a:p>
          <a:p>
            <a:pPr eaLnBrk="1" hangingPunct="1"/>
            <a:r>
              <a:rPr lang="en-US" dirty="0" smtClean="0">
                <a:solidFill>
                  <a:srgbClr val="F711D6"/>
                </a:solidFill>
              </a:rPr>
              <a:t>    Pharmaceuticals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4057783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8622571-D9A2-4337-822F-FC8523CF6ADC}" type="slidenum">
              <a:rPr lang="en-US" i="0" smtClean="0">
                <a:solidFill>
                  <a:srgbClr val="FFFF00"/>
                </a:solidFill>
              </a:rPr>
              <a:pPr eaLnBrk="1" hangingPunct="1"/>
              <a:t>3</a:t>
            </a:fld>
            <a:endParaRPr lang="en-US" i="0" smtClean="0">
              <a:solidFill>
                <a:srgbClr val="FFFF00"/>
              </a:solidFill>
            </a:endParaRPr>
          </a:p>
        </p:txBody>
      </p:sp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9144000" cy="1212351"/>
          </a:xfrm>
        </p:spPr>
        <p:txBody>
          <a:bodyPr/>
          <a:lstStyle/>
          <a:p>
            <a:pPr eaLnBrk="1" hangingPunct="1"/>
            <a:r>
              <a:rPr lang="en-US" sz="4400" b="1" dirty="0" smtClean="0">
                <a:solidFill>
                  <a:srgbClr val="FFFF00"/>
                </a:solidFill>
                <a:latin typeface="Perpetua" pitchFamily="18" charset="0"/>
              </a:rPr>
              <a:t>Life Expectancy at Birth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28600" y="1752600"/>
            <a:ext cx="9372600" cy="5475269"/>
          </a:xfrm>
        </p:spPr>
        <p:txBody>
          <a:bodyPr>
            <a:normAutofit/>
          </a:bodyPr>
          <a:lstStyle/>
          <a:p>
            <a:pPr eaLnBrk="1" hangingPunct="1">
              <a:lnSpc>
                <a:spcPct val="120000"/>
              </a:lnSpc>
              <a:spcBef>
                <a:spcPct val="30000"/>
              </a:spcBef>
              <a:spcAft>
                <a:spcPct val="15000"/>
              </a:spcAft>
              <a:buFontTx/>
              <a:buNone/>
            </a:pPr>
            <a:r>
              <a:rPr lang="en-US" altLang="zh-CN" sz="3000" b="1" dirty="0" smtClean="0">
                <a:latin typeface="Perpetua" pitchFamily="18" charset="0"/>
                <a:ea typeface="宋体" charset="-122"/>
              </a:rPr>
              <a:t>	</a:t>
            </a:r>
            <a:r>
              <a:rPr lang="en-US" altLang="zh-CN" sz="3000" b="1" dirty="0" smtClean="0">
                <a:solidFill>
                  <a:schemeClr val="tx1"/>
                </a:solidFill>
                <a:latin typeface="Perpetua" pitchFamily="18" charset="0"/>
                <a:ea typeface="宋体" charset="-122"/>
              </a:rPr>
              <a:t>widely  diverging, with Japan now at the top (about </a:t>
            </a:r>
            <a:r>
              <a:rPr lang="en-US" altLang="zh-CN" sz="3000" b="1" dirty="0" smtClean="0">
                <a:solidFill>
                  <a:srgbClr val="FF0000"/>
                </a:solidFill>
                <a:latin typeface="Perpetua" pitchFamily="18" charset="0"/>
                <a:ea typeface="宋体" charset="-122"/>
              </a:rPr>
              <a:t>83 years</a:t>
            </a:r>
            <a:r>
              <a:rPr lang="en-US" altLang="zh-CN" sz="3000" b="1" dirty="0" smtClean="0">
                <a:solidFill>
                  <a:schemeClr val="tx1"/>
                </a:solidFill>
                <a:latin typeface="Perpetua" pitchFamily="18" charset="0"/>
                <a:ea typeface="宋体" charset="-122"/>
              </a:rPr>
              <a:t>), the USA at about 50</a:t>
            </a:r>
            <a:r>
              <a:rPr lang="en-US" altLang="zh-CN" sz="3000" b="1" baseline="30000" dirty="0" smtClean="0">
                <a:solidFill>
                  <a:schemeClr val="tx1"/>
                </a:solidFill>
                <a:latin typeface="Perpetua" pitchFamily="18" charset="0"/>
                <a:ea typeface="宋体" charset="-122"/>
              </a:rPr>
              <a:t>th</a:t>
            </a:r>
            <a:r>
              <a:rPr lang="en-US" altLang="zh-CN" sz="3000" b="1" dirty="0" smtClean="0">
                <a:solidFill>
                  <a:schemeClr val="tx1"/>
                </a:solidFill>
                <a:latin typeface="Perpetua" pitchFamily="18" charset="0"/>
                <a:ea typeface="宋体" charset="-122"/>
              </a:rPr>
              <a:t> place (about </a:t>
            </a:r>
            <a:r>
              <a:rPr lang="en-US" altLang="zh-CN" sz="3000" b="1" dirty="0" smtClean="0">
                <a:solidFill>
                  <a:srgbClr val="FF0000"/>
                </a:solidFill>
                <a:latin typeface="Perpetua" pitchFamily="18" charset="0"/>
                <a:ea typeface="宋体" charset="-122"/>
              </a:rPr>
              <a:t>78 years</a:t>
            </a:r>
            <a:r>
              <a:rPr lang="en-US" altLang="zh-CN" sz="3000" b="1" dirty="0" smtClean="0">
                <a:solidFill>
                  <a:schemeClr val="tx1"/>
                </a:solidFill>
                <a:latin typeface="Perpetua" pitchFamily="18" charset="0"/>
                <a:ea typeface="宋体" charset="-122"/>
              </a:rPr>
              <a:t>), and a few African countries — Swaziland, Angola, Mozambique, Zambia, Sierra Leone — at the bottom (about </a:t>
            </a:r>
            <a:r>
              <a:rPr lang="en-US" altLang="zh-CN" sz="3000" b="1" dirty="0" smtClean="0">
                <a:solidFill>
                  <a:srgbClr val="FF0000"/>
                </a:solidFill>
                <a:latin typeface="Perpetua" pitchFamily="18" charset="0"/>
                <a:ea typeface="宋体" charset="-122"/>
              </a:rPr>
              <a:t>40 years </a:t>
            </a:r>
            <a:r>
              <a:rPr lang="en-US" altLang="zh-CN" sz="3000" b="1" dirty="0" smtClean="0">
                <a:solidFill>
                  <a:schemeClr val="tx1"/>
                </a:solidFill>
                <a:latin typeface="Perpetua" pitchFamily="18" charset="0"/>
                <a:ea typeface="宋体" charset="-122"/>
              </a:rPr>
              <a:t>or even less).</a:t>
            </a:r>
            <a:endParaRPr lang="en-US" sz="3000" b="1" dirty="0" smtClean="0">
              <a:solidFill>
                <a:schemeClr val="tx1"/>
              </a:solidFill>
              <a:latin typeface="Perpetua" pitchFamily="18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54997136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6"/>
          <p:cNvSpPr txBox="1">
            <a:spLocks noGrp="1"/>
          </p:cNvSpPr>
          <p:nvPr/>
        </p:nvSpPr>
        <p:spPr bwMode="auto">
          <a:xfrm>
            <a:off x="8604250" y="6424613"/>
            <a:ext cx="53975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B7C2154-65C1-4DEF-BEAB-5687B3604B45}" type="slidenum">
              <a:rPr lang="en-US" sz="1600">
                <a:solidFill>
                  <a:srgbClr val="FFFF00"/>
                </a:solidFill>
              </a:rPr>
              <a:pPr algn="r" eaLnBrk="1" hangingPunct="1"/>
              <a:t>30</a:t>
            </a:fld>
            <a:endParaRPr lang="en-US" sz="1600">
              <a:solidFill>
                <a:srgbClr val="FFFF00"/>
              </a:solidFill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167425" y="264234"/>
            <a:ext cx="9530366" cy="585627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CN" sz="4100" b="1" dirty="0" smtClean="0">
                <a:solidFill>
                  <a:srgbClr val="FFFF00"/>
                </a:solidFill>
                <a:latin typeface="Perpetua" pitchFamily="18" charset="0"/>
                <a:ea typeface="宋体" pitchFamily="2" charset="-122"/>
              </a:rPr>
              <a:t>Supranational Institutional Architecture     </a:t>
            </a:r>
            <a:endParaRPr lang="en-US" altLang="zh-CN" sz="4100" b="1" dirty="0" smtClean="0">
              <a:solidFill>
                <a:srgbClr val="FFFF00"/>
              </a:solidFill>
              <a:ea typeface="宋体" pitchFamily="2" charset="-122"/>
            </a:endParaRPr>
          </a:p>
        </p:txBody>
      </p:sp>
      <p:graphicFrame>
        <p:nvGraphicFramePr>
          <p:cNvPr id="831491" name="Group 3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8163832"/>
              </p:ext>
            </p:extLst>
          </p:nvPr>
        </p:nvGraphicFramePr>
        <p:xfrm>
          <a:off x="0" y="1739900"/>
          <a:ext cx="9144000" cy="5118101"/>
        </p:xfrm>
        <a:graphic>
          <a:graphicData uri="http://schemas.openxmlformats.org/drawingml/2006/table">
            <a:tbl>
              <a:tblPr/>
              <a:tblGrid>
                <a:gridCol w="3305175"/>
                <a:gridCol w="2303463"/>
                <a:gridCol w="3535362"/>
              </a:tblGrid>
              <a:tr h="2732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erpetua" pitchFamily="18" charset="0"/>
                        <a:ea typeface="宋体" pitchFamily="2" charset="-122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pitchFamily="18" charset="0"/>
                          <a:ea typeface="宋体" pitchFamily="2" charset="-122"/>
                          <a:cs typeface="Arial" pitchFamily="34" charset="0"/>
                        </a:rPr>
                        <a:t>National Institutional Schemes of the Various Less Developed Countries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6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erpetua" pitchFamily="18" charset="0"/>
                        <a:ea typeface="宋体" pitchFamily="2" charset="-122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pitchFamily="18" charset="0"/>
                          <a:ea typeface="宋体" pitchFamily="2" charset="-122"/>
                          <a:cs typeface="Arial" pitchFamily="34" charset="0"/>
                        </a:rPr>
                        <a:t>Poor and Vulnerable Citizens in the Less Developed Countries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301" name="Line 22"/>
          <p:cNvSpPr>
            <a:spLocks noChangeShapeType="1"/>
          </p:cNvSpPr>
          <p:nvPr/>
        </p:nvSpPr>
        <p:spPr bwMode="auto">
          <a:xfrm>
            <a:off x="6349285" y="849861"/>
            <a:ext cx="1142127" cy="144646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302" name="Line 23"/>
          <p:cNvSpPr>
            <a:spLocks noChangeShapeType="1"/>
          </p:cNvSpPr>
          <p:nvPr/>
        </p:nvSpPr>
        <p:spPr bwMode="auto">
          <a:xfrm>
            <a:off x="7491413" y="3851275"/>
            <a:ext cx="0" cy="11906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303" name="Line 24"/>
          <p:cNvSpPr>
            <a:spLocks noChangeShapeType="1"/>
          </p:cNvSpPr>
          <p:nvPr/>
        </p:nvSpPr>
        <p:spPr bwMode="auto">
          <a:xfrm>
            <a:off x="4314423" y="1047750"/>
            <a:ext cx="1541003" cy="40655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305" name="Text Box 26"/>
          <p:cNvSpPr txBox="1">
            <a:spLocks noChangeArrowheads="1"/>
          </p:cNvSpPr>
          <p:nvPr/>
        </p:nvSpPr>
        <p:spPr bwMode="auto">
          <a:xfrm>
            <a:off x="4405876" y="1047750"/>
            <a:ext cx="28991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711D6"/>
                </a:solidFill>
              </a:rPr>
              <a:t>Protectionism</a:t>
            </a:r>
          </a:p>
          <a:p>
            <a:pPr eaLnBrk="1" hangingPunct="1"/>
            <a:r>
              <a:rPr lang="en-US" dirty="0" smtClean="0">
                <a:solidFill>
                  <a:srgbClr val="F711D6"/>
                </a:solidFill>
              </a:rPr>
              <a:t>  Pollution Rules</a:t>
            </a:r>
          </a:p>
          <a:p>
            <a:pPr eaLnBrk="1" hangingPunct="1"/>
            <a:r>
              <a:rPr lang="en-US" dirty="0" smtClean="0">
                <a:solidFill>
                  <a:srgbClr val="F711D6"/>
                </a:solidFill>
              </a:rPr>
              <a:t>    Pharmaceuticals</a:t>
            </a:r>
          </a:p>
          <a:p>
            <a:pPr eaLnBrk="1" hangingPunct="1"/>
            <a:r>
              <a:rPr lang="en-US" dirty="0" smtClean="0">
                <a:solidFill>
                  <a:srgbClr val="F711D6"/>
                </a:solidFill>
              </a:rPr>
              <a:t>     Illicit Financial Flows</a:t>
            </a:r>
            <a:endParaRPr lang="en-US" dirty="0">
              <a:solidFill>
                <a:srgbClr val="F711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4660214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6"/>
          <p:cNvSpPr txBox="1">
            <a:spLocks noGrp="1"/>
          </p:cNvSpPr>
          <p:nvPr/>
        </p:nvSpPr>
        <p:spPr bwMode="auto">
          <a:xfrm>
            <a:off x="8604250" y="6424613"/>
            <a:ext cx="53975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B7C2154-65C1-4DEF-BEAB-5687B3604B45}" type="slidenum">
              <a:rPr lang="en-US" sz="1600">
                <a:solidFill>
                  <a:srgbClr val="FFFF00"/>
                </a:solidFill>
              </a:rPr>
              <a:pPr algn="r" eaLnBrk="1" hangingPunct="1"/>
              <a:t>31</a:t>
            </a:fld>
            <a:endParaRPr lang="en-US" sz="1600">
              <a:solidFill>
                <a:srgbClr val="FFFF00"/>
              </a:solidFill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167425" y="264234"/>
            <a:ext cx="9530366" cy="585627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CN" sz="4100" b="1" dirty="0" smtClean="0">
                <a:solidFill>
                  <a:srgbClr val="FFFF00"/>
                </a:solidFill>
                <a:latin typeface="Perpetua" pitchFamily="18" charset="0"/>
                <a:ea typeface="宋体" pitchFamily="2" charset="-122"/>
              </a:rPr>
              <a:t>Supranational Institutional Architecture     </a:t>
            </a:r>
            <a:endParaRPr lang="en-US" altLang="zh-CN" sz="4100" b="1" dirty="0" smtClean="0">
              <a:solidFill>
                <a:srgbClr val="FFFF00"/>
              </a:solidFill>
              <a:ea typeface="宋体" pitchFamily="2" charset="-122"/>
            </a:endParaRPr>
          </a:p>
        </p:txBody>
      </p:sp>
      <p:graphicFrame>
        <p:nvGraphicFramePr>
          <p:cNvPr id="831491" name="Group 3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6299443"/>
              </p:ext>
            </p:extLst>
          </p:nvPr>
        </p:nvGraphicFramePr>
        <p:xfrm>
          <a:off x="0" y="1739900"/>
          <a:ext cx="9144000" cy="5118101"/>
        </p:xfrm>
        <a:graphic>
          <a:graphicData uri="http://schemas.openxmlformats.org/drawingml/2006/table">
            <a:tbl>
              <a:tblPr/>
              <a:tblGrid>
                <a:gridCol w="3305175"/>
                <a:gridCol w="2303463"/>
                <a:gridCol w="3535362"/>
              </a:tblGrid>
              <a:tr h="2732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erpetua" pitchFamily="18" charset="0"/>
                        <a:ea typeface="宋体" pitchFamily="2" charset="-122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pitchFamily="18" charset="0"/>
                          <a:ea typeface="宋体" pitchFamily="2" charset="-122"/>
                          <a:cs typeface="Arial" pitchFamily="34" charset="0"/>
                        </a:rPr>
                        <a:t>National Institutional Schemes of the Various Less Developed Countries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6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erpetua" pitchFamily="18" charset="0"/>
                        <a:ea typeface="宋体" pitchFamily="2" charset="-122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pitchFamily="18" charset="0"/>
                          <a:ea typeface="宋体" pitchFamily="2" charset="-122"/>
                          <a:cs typeface="Arial" pitchFamily="34" charset="0"/>
                        </a:rPr>
                        <a:t>Poor and Vulnerable Citizens in the Less Developed Countries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301" name="Line 22"/>
          <p:cNvSpPr>
            <a:spLocks noChangeShapeType="1"/>
          </p:cNvSpPr>
          <p:nvPr/>
        </p:nvSpPr>
        <p:spPr bwMode="auto">
          <a:xfrm>
            <a:off x="6349285" y="849861"/>
            <a:ext cx="1142127" cy="144646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302" name="Line 23"/>
          <p:cNvSpPr>
            <a:spLocks noChangeShapeType="1"/>
          </p:cNvSpPr>
          <p:nvPr/>
        </p:nvSpPr>
        <p:spPr bwMode="auto">
          <a:xfrm>
            <a:off x="7491413" y="3851275"/>
            <a:ext cx="0" cy="11906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303" name="Line 24"/>
          <p:cNvSpPr>
            <a:spLocks noChangeShapeType="1"/>
          </p:cNvSpPr>
          <p:nvPr/>
        </p:nvSpPr>
        <p:spPr bwMode="auto">
          <a:xfrm>
            <a:off x="4314423" y="1047750"/>
            <a:ext cx="1541003" cy="40655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304" name="Text Box 25"/>
          <p:cNvSpPr txBox="1">
            <a:spLocks noChangeArrowheads="1"/>
          </p:cNvSpPr>
          <p:nvPr/>
        </p:nvSpPr>
        <p:spPr bwMode="auto">
          <a:xfrm>
            <a:off x="6687725" y="1047750"/>
            <a:ext cx="24562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711D6"/>
                </a:solidFill>
              </a:rPr>
              <a:t>Labor Standards</a:t>
            </a:r>
          </a:p>
        </p:txBody>
      </p:sp>
      <p:sp>
        <p:nvSpPr>
          <p:cNvPr id="12305" name="Text Box 26"/>
          <p:cNvSpPr txBox="1">
            <a:spLocks noChangeArrowheads="1"/>
          </p:cNvSpPr>
          <p:nvPr/>
        </p:nvSpPr>
        <p:spPr bwMode="auto">
          <a:xfrm>
            <a:off x="4405876" y="1047750"/>
            <a:ext cx="28991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711D6"/>
                </a:solidFill>
              </a:rPr>
              <a:t>Protectionism</a:t>
            </a:r>
          </a:p>
          <a:p>
            <a:pPr eaLnBrk="1" hangingPunct="1"/>
            <a:r>
              <a:rPr lang="en-US" dirty="0" smtClean="0">
                <a:solidFill>
                  <a:srgbClr val="F711D6"/>
                </a:solidFill>
              </a:rPr>
              <a:t>  Pollution Rules</a:t>
            </a:r>
          </a:p>
          <a:p>
            <a:pPr eaLnBrk="1" hangingPunct="1"/>
            <a:r>
              <a:rPr lang="en-US" dirty="0" smtClean="0">
                <a:solidFill>
                  <a:srgbClr val="F711D6"/>
                </a:solidFill>
              </a:rPr>
              <a:t>    Pharmaceuticals</a:t>
            </a:r>
          </a:p>
          <a:p>
            <a:pPr eaLnBrk="1" hangingPunct="1"/>
            <a:r>
              <a:rPr lang="en-US" dirty="0" smtClean="0">
                <a:solidFill>
                  <a:srgbClr val="F711D6"/>
                </a:solidFill>
              </a:rPr>
              <a:t>     Illicit Financial Flows</a:t>
            </a:r>
            <a:endParaRPr lang="en-US" dirty="0">
              <a:solidFill>
                <a:srgbClr val="F711D6"/>
              </a:solidFill>
            </a:endParaRPr>
          </a:p>
        </p:txBody>
      </p:sp>
      <p:sp>
        <p:nvSpPr>
          <p:cNvPr id="10" name="Text Box 25"/>
          <p:cNvSpPr txBox="1">
            <a:spLocks noChangeArrowheads="1"/>
          </p:cNvSpPr>
          <p:nvPr/>
        </p:nvSpPr>
        <p:spPr bwMode="auto">
          <a:xfrm>
            <a:off x="7418836" y="3778966"/>
            <a:ext cx="176849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C55FFD"/>
                </a:solidFill>
              </a:rPr>
              <a:t>Nat’l Violence, Oppression</a:t>
            </a:r>
            <a:r>
              <a:rPr lang="en-US" dirty="0">
                <a:solidFill>
                  <a:srgbClr val="C55FFD"/>
                </a:solidFill>
              </a:rPr>
              <a:t>, </a:t>
            </a:r>
            <a:r>
              <a:rPr lang="en-US" dirty="0" smtClean="0">
                <a:solidFill>
                  <a:srgbClr val="C55FFD"/>
                </a:solidFill>
              </a:rPr>
              <a:t>Exploitation, Corruption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6772964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6"/>
          <p:cNvSpPr txBox="1">
            <a:spLocks noGrp="1"/>
          </p:cNvSpPr>
          <p:nvPr/>
        </p:nvSpPr>
        <p:spPr bwMode="auto">
          <a:xfrm>
            <a:off x="8604250" y="6424613"/>
            <a:ext cx="53975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B7C2154-65C1-4DEF-BEAB-5687B3604B45}" type="slidenum">
              <a:rPr lang="en-US" sz="1600">
                <a:solidFill>
                  <a:srgbClr val="FFFF00"/>
                </a:solidFill>
              </a:rPr>
              <a:pPr algn="r" eaLnBrk="1" hangingPunct="1"/>
              <a:t>32</a:t>
            </a:fld>
            <a:endParaRPr lang="en-US" sz="1600">
              <a:solidFill>
                <a:srgbClr val="FFFF00"/>
              </a:solidFill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167425" y="264234"/>
            <a:ext cx="9530366" cy="585627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CN" sz="4100" b="1" dirty="0" smtClean="0">
                <a:solidFill>
                  <a:srgbClr val="FFFF00"/>
                </a:solidFill>
                <a:latin typeface="Perpetua" pitchFamily="18" charset="0"/>
                <a:ea typeface="宋体" pitchFamily="2" charset="-122"/>
              </a:rPr>
              <a:t>Supranational Institutional Architecture     </a:t>
            </a:r>
            <a:endParaRPr lang="en-US" altLang="zh-CN" sz="4100" b="1" dirty="0" smtClean="0">
              <a:solidFill>
                <a:srgbClr val="FFFF00"/>
              </a:solidFill>
              <a:ea typeface="宋体" pitchFamily="2" charset="-122"/>
            </a:endParaRPr>
          </a:p>
        </p:txBody>
      </p:sp>
      <p:graphicFrame>
        <p:nvGraphicFramePr>
          <p:cNvPr id="831491" name="Group 3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54319210"/>
              </p:ext>
            </p:extLst>
          </p:nvPr>
        </p:nvGraphicFramePr>
        <p:xfrm>
          <a:off x="0" y="1739900"/>
          <a:ext cx="9144000" cy="5118101"/>
        </p:xfrm>
        <a:graphic>
          <a:graphicData uri="http://schemas.openxmlformats.org/drawingml/2006/table">
            <a:tbl>
              <a:tblPr/>
              <a:tblGrid>
                <a:gridCol w="3305175"/>
                <a:gridCol w="2303463"/>
                <a:gridCol w="3535362"/>
              </a:tblGrid>
              <a:tr h="2732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erpetua" pitchFamily="18" charset="0"/>
                        <a:ea typeface="宋体" pitchFamily="2" charset="-122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pitchFamily="18" charset="0"/>
                          <a:ea typeface="宋体" pitchFamily="2" charset="-122"/>
                          <a:cs typeface="Arial" pitchFamily="34" charset="0"/>
                        </a:rPr>
                        <a:t>National Institutional Schemes of the Various Less Developed Countries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6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erpetua" pitchFamily="18" charset="0"/>
                        <a:ea typeface="宋体" pitchFamily="2" charset="-122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pitchFamily="18" charset="0"/>
                          <a:ea typeface="宋体" pitchFamily="2" charset="-122"/>
                          <a:cs typeface="Arial" pitchFamily="34" charset="0"/>
                        </a:rPr>
                        <a:t>Poor and Vulnerable Citizens in the Less Developed Countries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301" name="Line 22"/>
          <p:cNvSpPr>
            <a:spLocks noChangeShapeType="1"/>
          </p:cNvSpPr>
          <p:nvPr/>
        </p:nvSpPr>
        <p:spPr bwMode="auto">
          <a:xfrm>
            <a:off x="6349285" y="849861"/>
            <a:ext cx="1142127" cy="144646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302" name="Line 23"/>
          <p:cNvSpPr>
            <a:spLocks noChangeShapeType="1"/>
          </p:cNvSpPr>
          <p:nvPr/>
        </p:nvSpPr>
        <p:spPr bwMode="auto">
          <a:xfrm>
            <a:off x="7491413" y="3851275"/>
            <a:ext cx="0" cy="11906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303" name="Line 24"/>
          <p:cNvSpPr>
            <a:spLocks noChangeShapeType="1"/>
          </p:cNvSpPr>
          <p:nvPr/>
        </p:nvSpPr>
        <p:spPr bwMode="auto">
          <a:xfrm>
            <a:off x="4314423" y="1047750"/>
            <a:ext cx="1541003" cy="40655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304" name="Text Box 25"/>
          <p:cNvSpPr txBox="1">
            <a:spLocks noChangeArrowheads="1"/>
          </p:cNvSpPr>
          <p:nvPr/>
        </p:nvSpPr>
        <p:spPr bwMode="auto">
          <a:xfrm>
            <a:off x="6687725" y="1047750"/>
            <a:ext cx="24562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711D6"/>
                </a:solidFill>
              </a:rPr>
              <a:t>Labor Standards</a:t>
            </a:r>
          </a:p>
          <a:p>
            <a:pPr eaLnBrk="1" hangingPunct="1"/>
            <a:r>
              <a:rPr lang="en-US" dirty="0">
                <a:solidFill>
                  <a:srgbClr val="F711D6"/>
                </a:solidFill>
              </a:rPr>
              <a:t> </a:t>
            </a:r>
            <a:r>
              <a:rPr lang="en-US" dirty="0" smtClean="0">
                <a:solidFill>
                  <a:srgbClr val="F711D6"/>
                </a:solidFill>
              </a:rPr>
              <a:t>  Four Privileges</a:t>
            </a:r>
            <a:endParaRPr lang="en-US" dirty="0">
              <a:solidFill>
                <a:srgbClr val="F711D6"/>
              </a:solidFill>
            </a:endParaRPr>
          </a:p>
        </p:txBody>
      </p:sp>
      <p:sp>
        <p:nvSpPr>
          <p:cNvPr id="12305" name="Text Box 26"/>
          <p:cNvSpPr txBox="1">
            <a:spLocks noChangeArrowheads="1"/>
          </p:cNvSpPr>
          <p:nvPr/>
        </p:nvSpPr>
        <p:spPr bwMode="auto">
          <a:xfrm>
            <a:off x="4405876" y="1047750"/>
            <a:ext cx="28991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711D6"/>
                </a:solidFill>
              </a:rPr>
              <a:t>Protectionism</a:t>
            </a:r>
          </a:p>
          <a:p>
            <a:pPr eaLnBrk="1" hangingPunct="1"/>
            <a:r>
              <a:rPr lang="en-US" dirty="0" smtClean="0">
                <a:solidFill>
                  <a:srgbClr val="F711D6"/>
                </a:solidFill>
              </a:rPr>
              <a:t>  Pollution Rules</a:t>
            </a:r>
          </a:p>
          <a:p>
            <a:pPr eaLnBrk="1" hangingPunct="1"/>
            <a:r>
              <a:rPr lang="en-US" dirty="0" smtClean="0">
                <a:solidFill>
                  <a:srgbClr val="F711D6"/>
                </a:solidFill>
              </a:rPr>
              <a:t>    Pharmaceuticals</a:t>
            </a:r>
          </a:p>
          <a:p>
            <a:pPr eaLnBrk="1" hangingPunct="1"/>
            <a:r>
              <a:rPr lang="en-US" dirty="0" smtClean="0">
                <a:solidFill>
                  <a:srgbClr val="F711D6"/>
                </a:solidFill>
              </a:rPr>
              <a:t>     Illicit Financial Flows</a:t>
            </a:r>
            <a:endParaRPr lang="en-US" dirty="0">
              <a:solidFill>
                <a:srgbClr val="F711D6"/>
              </a:solidFill>
            </a:endParaRPr>
          </a:p>
        </p:txBody>
      </p:sp>
      <p:sp>
        <p:nvSpPr>
          <p:cNvPr id="10" name="Text Box 25"/>
          <p:cNvSpPr txBox="1">
            <a:spLocks noChangeArrowheads="1"/>
          </p:cNvSpPr>
          <p:nvPr/>
        </p:nvSpPr>
        <p:spPr bwMode="auto">
          <a:xfrm>
            <a:off x="7418836" y="3778966"/>
            <a:ext cx="176849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C55FFD"/>
                </a:solidFill>
              </a:rPr>
              <a:t>Nat’l Violence, Oppression</a:t>
            </a:r>
            <a:r>
              <a:rPr lang="en-US" dirty="0">
                <a:solidFill>
                  <a:srgbClr val="C55FFD"/>
                </a:solidFill>
              </a:rPr>
              <a:t>, </a:t>
            </a:r>
            <a:r>
              <a:rPr lang="en-US" dirty="0" smtClean="0">
                <a:solidFill>
                  <a:srgbClr val="C55FFD"/>
                </a:solidFill>
              </a:rPr>
              <a:t>Exploitation, Corruption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7857572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6"/>
          <p:cNvSpPr txBox="1">
            <a:spLocks noGrp="1"/>
          </p:cNvSpPr>
          <p:nvPr/>
        </p:nvSpPr>
        <p:spPr bwMode="auto">
          <a:xfrm>
            <a:off x="8604250" y="6424613"/>
            <a:ext cx="53975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B7C2154-65C1-4DEF-BEAB-5687B3604B45}" type="slidenum">
              <a:rPr lang="en-US" sz="1600">
                <a:solidFill>
                  <a:srgbClr val="FFFF00"/>
                </a:solidFill>
              </a:rPr>
              <a:pPr algn="r" eaLnBrk="1" hangingPunct="1"/>
              <a:t>33</a:t>
            </a:fld>
            <a:endParaRPr lang="en-US" sz="1600">
              <a:solidFill>
                <a:srgbClr val="FFFF00"/>
              </a:solidFill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167425" y="264234"/>
            <a:ext cx="9530366" cy="585627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CN" sz="4100" b="1" dirty="0" smtClean="0">
                <a:solidFill>
                  <a:srgbClr val="FFFF00"/>
                </a:solidFill>
                <a:latin typeface="Perpetua" pitchFamily="18" charset="0"/>
                <a:ea typeface="宋体" pitchFamily="2" charset="-122"/>
              </a:rPr>
              <a:t>Supranational Institutional Architecture     </a:t>
            </a:r>
            <a:endParaRPr lang="en-US" altLang="zh-CN" sz="4100" b="1" dirty="0" smtClean="0">
              <a:solidFill>
                <a:srgbClr val="FFFF00"/>
              </a:solidFill>
              <a:ea typeface="宋体" pitchFamily="2" charset="-122"/>
            </a:endParaRPr>
          </a:p>
        </p:txBody>
      </p:sp>
      <p:graphicFrame>
        <p:nvGraphicFramePr>
          <p:cNvPr id="831491" name="Group 3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88360935"/>
              </p:ext>
            </p:extLst>
          </p:nvPr>
        </p:nvGraphicFramePr>
        <p:xfrm>
          <a:off x="0" y="1739900"/>
          <a:ext cx="9144000" cy="5118101"/>
        </p:xfrm>
        <a:graphic>
          <a:graphicData uri="http://schemas.openxmlformats.org/drawingml/2006/table">
            <a:tbl>
              <a:tblPr/>
              <a:tblGrid>
                <a:gridCol w="3305175"/>
                <a:gridCol w="2303463"/>
                <a:gridCol w="3535362"/>
              </a:tblGrid>
              <a:tr h="2732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erpetua" pitchFamily="18" charset="0"/>
                        <a:ea typeface="宋体" pitchFamily="2" charset="-122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pitchFamily="18" charset="0"/>
                          <a:ea typeface="宋体" pitchFamily="2" charset="-122"/>
                          <a:cs typeface="Arial" pitchFamily="34" charset="0"/>
                        </a:rPr>
                        <a:t>National Institutional Schemes of the Various Less Developed Countries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6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erpetua" pitchFamily="18" charset="0"/>
                        <a:ea typeface="宋体" pitchFamily="2" charset="-122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pitchFamily="18" charset="0"/>
                          <a:ea typeface="宋体" pitchFamily="2" charset="-122"/>
                          <a:cs typeface="Arial" pitchFamily="34" charset="0"/>
                        </a:rPr>
                        <a:t>Poor and Vulnerable Citizens in the Less Developed Countries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301" name="Line 22"/>
          <p:cNvSpPr>
            <a:spLocks noChangeShapeType="1"/>
          </p:cNvSpPr>
          <p:nvPr/>
        </p:nvSpPr>
        <p:spPr bwMode="auto">
          <a:xfrm>
            <a:off x="6349285" y="849861"/>
            <a:ext cx="1142127" cy="144646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302" name="Line 23"/>
          <p:cNvSpPr>
            <a:spLocks noChangeShapeType="1"/>
          </p:cNvSpPr>
          <p:nvPr/>
        </p:nvSpPr>
        <p:spPr bwMode="auto">
          <a:xfrm>
            <a:off x="7491413" y="3851275"/>
            <a:ext cx="0" cy="11906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303" name="Line 24"/>
          <p:cNvSpPr>
            <a:spLocks noChangeShapeType="1"/>
          </p:cNvSpPr>
          <p:nvPr/>
        </p:nvSpPr>
        <p:spPr bwMode="auto">
          <a:xfrm>
            <a:off x="4314423" y="1047750"/>
            <a:ext cx="1541003" cy="40655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304" name="Text Box 25"/>
          <p:cNvSpPr txBox="1">
            <a:spLocks noChangeArrowheads="1"/>
          </p:cNvSpPr>
          <p:nvPr/>
        </p:nvSpPr>
        <p:spPr bwMode="auto">
          <a:xfrm>
            <a:off x="6687725" y="1047750"/>
            <a:ext cx="245627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711D6"/>
                </a:solidFill>
              </a:rPr>
              <a:t>Labor Standards</a:t>
            </a:r>
          </a:p>
          <a:p>
            <a:pPr eaLnBrk="1" hangingPunct="1"/>
            <a:r>
              <a:rPr lang="en-US" dirty="0">
                <a:solidFill>
                  <a:srgbClr val="F711D6"/>
                </a:solidFill>
              </a:rPr>
              <a:t> </a:t>
            </a:r>
            <a:r>
              <a:rPr lang="en-US" dirty="0" smtClean="0">
                <a:solidFill>
                  <a:srgbClr val="F711D6"/>
                </a:solidFill>
              </a:rPr>
              <a:t>  Four Privileges</a:t>
            </a:r>
            <a:endParaRPr lang="en-US" dirty="0">
              <a:solidFill>
                <a:srgbClr val="F711D6"/>
              </a:solidFill>
            </a:endParaRPr>
          </a:p>
          <a:p>
            <a:pPr eaLnBrk="1" hangingPunct="1"/>
            <a:r>
              <a:rPr lang="en-US" dirty="0" smtClean="0">
                <a:solidFill>
                  <a:srgbClr val="F711D6"/>
                </a:solidFill>
              </a:rPr>
              <a:t>      Arms Trade</a:t>
            </a:r>
          </a:p>
        </p:txBody>
      </p:sp>
      <p:sp>
        <p:nvSpPr>
          <p:cNvPr id="12305" name="Text Box 26"/>
          <p:cNvSpPr txBox="1">
            <a:spLocks noChangeArrowheads="1"/>
          </p:cNvSpPr>
          <p:nvPr/>
        </p:nvSpPr>
        <p:spPr bwMode="auto">
          <a:xfrm>
            <a:off x="4405876" y="1047750"/>
            <a:ext cx="28991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711D6"/>
                </a:solidFill>
              </a:rPr>
              <a:t>Protectionism</a:t>
            </a:r>
          </a:p>
          <a:p>
            <a:pPr eaLnBrk="1" hangingPunct="1"/>
            <a:r>
              <a:rPr lang="en-US" dirty="0" smtClean="0">
                <a:solidFill>
                  <a:srgbClr val="F711D6"/>
                </a:solidFill>
              </a:rPr>
              <a:t>  Pollution Rules</a:t>
            </a:r>
          </a:p>
          <a:p>
            <a:pPr eaLnBrk="1" hangingPunct="1"/>
            <a:r>
              <a:rPr lang="en-US" dirty="0" smtClean="0">
                <a:solidFill>
                  <a:srgbClr val="F711D6"/>
                </a:solidFill>
              </a:rPr>
              <a:t>    Pharmaceuticals</a:t>
            </a:r>
          </a:p>
          <a:p>
            <a:pPr eaLnBrk="1" hangingPunct="1"/>
            <a:r>
              <a:rPr lang="en-US" dirty="0" smtClean="0">
                <a:solidFill>
                  <a:srgbClr val="F711D6"/>
                </a:solidFill>
              </a:rPr>
              <a:t>     Illicit Financial Flows</a:t>
            </a:r>
            <a:endParaRPr lang="en-US" dirty="0">
              <a:solidFill>
                <a:srgbClr val="F711D6"/>
              </a:solidFill>
            </a:endParaRPr>
          </a:p>
        </p:txBody>
      </p:sp>
      <p:sp>
        <p:nvSpPr>
          <p:cNvPr id="10" name="Text Box 25"/>
          <p:cNvSpPr txBox="1">
            <a:spLocks noChangeArrowheads="1"/>
          </p:cNvSpPr>
          <p:nvPr/>
        </p:nvSpPr>
        <p:spPr bwMode="auto">
          <a:xfrm>
            <a:off x="7418836" y="3778966"/>
            <a:ext cx="176849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C55FFD"/>
                </a:solidFill>
              </a:rPr>
              <a:t>Nat’l Violence, Oppression</a:t>
            </a:r>
            <a:r>
              <a:rPr lang="en-US" dirty="0">
                <a:solidFill>
                  <a:srgbClr val="C55FFD"/>
                </a:solidFill>
              </a:rPr>
              <a:t>, </a:t>
            </a:r>
            <a:r>
              <a:rPr lang="en-US" dirty="0" smtClean="0">
                <a:solidFill>
                  <a:srgbClr val="C55FFD"/>
                </a:solidFill>
              </a:rPr>
              <a:t>Exploitation, Corruption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5627817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6"/>
          <p:cNvSpPr txBox="1">
            <a:spLocks noGrp="1"/>
          </p:cNvSpPr>
          <p:nvPr/>
        </p:nvSpPr>
        <p:spPr bwMode="auto">
          <a:xfrm>
            <a:off x="8604250" y="6424613"/>
            <a:ext cx="53975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B7C2154-65C1-4DEF-BEAB-5687B3604B45}" type="slidenum">
              <a:rPr lang="en-US" sz="1600">
                <a:solidFill>
                  <a:srgbClr val="FFFF00"/>
                </a:solidFill>
              </a:rPr>
              <a:pPr algn="r" eaLnBrk="1" hangingPunct="1"/>
              <a:t>34</a:t>
            </a:fld>
            <a:endParaRPr lang="en-US" sz="1600">
              <a:solidFill>
                <a:srgbClr val="FFFF00"/>
              </a:solidFill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167425" y="264234"/>
            <a:ext cx="9530366" cy="585627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CN" sz="4100" b="1" dirty="0" smtClean="0">
                <a:solidFill>
                  <a:srgbClr val="FFFF00"/>
                </a:solidFill>
                <a:latin typeface="Perpetua" pitchFamily="18" charset="0"/>
                <a:ea typeface="宋体" pitchFamily="2" charset="-122"/>
              </a:rPr>
              <a:t>Supranational Institutional Architecture     </a:t>
            </a:r>
            <a:endParaRPr lang="en-US" altLang="zh-CN" sz="4100" b="1" dirty="0" smtClean="0">
              <a:solidFill>
                <a:srgbClr val="FFFF00"/>
              </a:solidFill>
              <a:ea typeface="宋体" pitchFamily="2" charset="-122"/>
            </a:endParaRPr>
          </a:p>
        </p:txBody>
      </p:sp>
      <p:graphicFrame>
        <p:nvGraphicFramePr>
          <p:cNvPr id="831491" name="Group 3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33692660"/>
              </p:ext>
            </p:extLst>
          </p:nvPr>
        </p:nvGraphicFramePr>
        <p:xfrm>
          <a:off x="0" y="1739900"/>
          <a:ext cx="9144000" cy="5118101"/>
        </p:xfrm>
        <a:graphic>
          <a:graphicData uri="http://schemas.openxmlformats.org/drawingml/2006/table">
            <a:tbl>
              <a:tblPr/>
              <a:tblGrid>
                <a:gridCol w="3305175"/>
                <a:gridCol w="2303463"/>
                <a:gridCol w="3535362"/>
              </a:tblGrid>
              <a:tr h="2732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pitchFamily="18" charset="0"/>
                          <a:ea typeface="宋体" pitchFamily="2" charset="-122"/>
                          <a:cs typeface="Arial" pitchFamily="34" charset="0"/>
                        </a:rPr>
                        <a:t>Governments of the More Powerful Countries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pitchFamily="18" charset="0"/>
                          <a:ea typeface="宋体" pitchFamily="2" charset="-122"/>
                          <a:cs typeface="Arial" pitchFamily="34" charset="0"/>
                        </a:rPr>
                        <a:t>National Institutional Schemes of the Various Less Developed Countries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6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erpetua" pitchFamily="18" charset="0"/>
                        <a:ea typeface="宋体" pitchFamily="2" charset="-122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pitchFamily="18" charset="0"/>
                          <a:ea typeface="宋体" pitchFamily="2" charset="-122"/>
                          <a:cs typeface="Arial" pitchFamily="34" charset="0"/>
                        </a:rPr>
                        <a:t>Poor and Vulnerable Citizens in the Less Developed Countries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300" name="Line 21"/>
          <p:cNvSpPr>
            <a:spLocks noChangeShapeType="1"/>
          </p:cNvSpPr>
          <p:nvPr/>
        </p:nvSpPr>
        <p:spPr bwMode="auto">
          <a:xfrm flipV="1">
            <a:off x="1576388" y="1085850"/>
            <a:ext cx="2189162" cy="146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>
              <a:ln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12301" name="Line 22"/>
          <p:cNvSpPr>
            <a:spLocks noChangeShapeType="1"/>
          </p:cNvSpPr>
          <p:nvPr/>
        </p:nvSpPr>
        <p:spPr bwMode="auto">
          <a:xfrm>
            <a:off x="6349285" y="849861"/>
            <a:ext cx="1142127" cy="144646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302" name="Line 23"/>
          <p:cNvSpPr>
            <a:spLocks noChangeShapeType="1"/>
          </p:cNvSpPr>
          <p:nvPr/>
        </p:nvSpPr>
        <p:spPr bwMode="auto">
          <a:xfrm>
            <a:off x="7491413" y="3851275"/>
            <a:ext cx="0" cy="11906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303" name="Line 24"/>
          <p:cNvSpPr>
            <a:spLocks noChangeShapeType="1"/>
          </p:cNvSpPr>
          <p:nvPr/>
        </p:nvSpPr>
        <p:spPr bwMode="auto">
          <a:xfrm>
            <a:off x="4314423" y="1047750"/>
            <a:ext cx="1541003" cy="40655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304" name="Text Box 25"/>
          <p:cNvSpPr txBox="1">
            <a:spLocks noChangeArrowheads="1"/>
          </p:cNvSpPr>
          <p:nvPr/>
        </p:nvSpPr>
        <p:spPr bwMode="auto">
          <a:xfrm>
            <a:off x="6687725" y="1047750"/>
            <a:ext cx="245627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711D6"/>
                </a:solidFill>
              </a:rPr>
              <a:t>Labor Standards</a:t>
            </a:r>
          </a:p>
          <a:p>
            <a:pPr eaLnBrk="1" hangingPunct="1"/>
            <a:r>
              <a:rPr lang="en-US" dirty="0">
                <a:solidFill>
                  <a:srgbClr val="F711D6"/>
                </a:solidFill>
              </a:rPr>
              <a:t> </a:t>
            </a:r>
            <a:r>
              <a:rPr lang="en-US" dirty="0" smtClean="0">
                <a:solidFill>
                  <a:srgbClr val="F711D6"/>
                </a:solidFill>
              </a:rPr>
              <a:t>  Four Privileges</a:t>
            </a:r>
            <a:endParaRPr lang="en-US" dirty="0">
              <a:solidFill>
                <a:srgbClr val="F711D6"/>
              </a:solidFill>
            </a:endParaRPr>
          </a:p>
          <a:p>
            <a:pPr eaLnBrk="1" hangingPunct="1"/>
            <a:r>
              <a:rPr lang="en-US" dirty="0" smtClean="0">
                <a:solidFill>
                  <a:srgbClr val="F711D6"/>
                </a:solidFill>
              </a:rPr>
              <a:t>      Arms Trade</a:t>
            </a:r>
          </a:p>
        </p:txBody>
      </p:sp>
      <p:sp>
        <p:nvSpPr>
          <p:cNvPr id="12305" name="Text Box 26"/>
          <p:cNvSpPr txBox="1">
            <a:spLocks noChangeArrowheads="1"/>
          </p:cNvSpPr>
          <p:nvPr/>
        </p:nvSpPr>
        <p:spPr bwMode="auto">
          <a:xfrm>
            <a:off x="4405876" y="1047750"/>
            <a:ext cx="28991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711D6"/>
                </a:solidFill>
              </a:rPr>
              <a:t>Protectionism</a:t>
            </a:r>
          </a:p>
          <a:p>
            <a:pPr eaLnBrk="1" hangingPunct="1"/>
            <a:r>
              <a:rPr lang="en-US" dirty="0" smtClean="0">
                <a:solidFill>
                  <a:srgbClr val="F711D6"/>
                </a:solidFill>
              </a:rPr>
              <a:t>  Pollution Rules</a:t>
            </a:r>
          </a:p>
          <a:p>
            <a:pPr eaLnBrk="1" hangingPunct="1"/>
            <a:r>
              <a:rPr lang="en-US" dirty="0" smtClean="0">
                <a:solidFill>
                  <a:srgbClr val="F711D6"/>
                </a:solidFill>
              </a:rPr>
              <a:t>    Pharmaceuticals</a:t>
            </a:r>
          </a:p>
          <a:p>
            <a:pPr eaLnBrk="1" hangingPunct="1"/>
            <a:r>
              <a:rPr lang="en-US" dirty="0" smtClean="0">
                <a:solidFill>
                  <a:srgbClr val="F711D6"/>
                </a:solidFill>
              </a:rPr>
              <a:t>     Illicit Financial Flows</a:t>
            </a:r>
            <a:endParaRPr lang="en-US" dirty="0">
              <a:solidFill>
                <a:srgbClr val="F711D6"/>
              </a:solidFill>
            </a:endParaRPr>
          </a:p>
        </p:txBody>
      </p:sp>
      <p:sp>
        <p:nvSpPr>
          <p:cNvPr id="11" name="Text Box 25"/>
          <p:cNvSpPr txBox="1">
            <a:spLocks noChangeArrowheads="1"/>
          </p:cNvSpPr>
          <p:nvPr/>
        </p:nvSpPr>
        <p:spPr bwMode="auto">
          <a:xfrm>
            <a:off x="7418836" y="3778966"/>
            <a:ext cx="176849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C55FFD"/>
                </a:solidFill>
              </a:rPr>
              <a:t>Nat’l Violence, Oppression</a:t>
            </a:r>
            <a:r>
              <a:rPr lang="en-US" dirty="0">
                <a:solidFill>
                  <a:srgbClr val="C55FFD"/>
                </a:solidFill>
              </a:rPr>
              <a:t>, </a:t>
            </a:r>
            <a:r>
              <a:rPr lang="en-US" dirty="0" smtClean="0">
                <a:solidFill>
                  <a:srgbClr val="C55FFD"/>
                </a:solidFill>
              </a:rPr>
              <a:t>Exploitation, Corruption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75494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6"/>
          <p:cNvSpPr txBox="1">
            <a:spLocks noGrp="1"/>
          </p:cNvSpPr>
          <p:nvPr/>
        </p:nvSpPr>
        <p:spPr bwMode="auto">
          <a:xfrm>
            <a:off x="8604250" y="6424613"/>
            <a:ext cx="53975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B7C2154-65C1-4DEF-BEAB-5687B3604B45}" type="slidenum">
              <a:rPr lang="en-US" sz="1600">
                <a:solidFill>
                  <a:srgbClr val="FFFF00"/>
                </a:solidFill>
              </a:rPr>
              <a:pPr algn="r" eaLnBrk="1" hangingPunct="1"/>
              <a:t>35</a:t>
            </a:fld>
            <a:endParaRPr lang="en-US" sz="1600">
              <a:solidFill>
                <a:srgbClr val="FFFF00"/>
              </a:solidFill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167425" y="264234"/>
            <a:ext cx="9530366" cy="585627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zh-CN" sz="4100" b="1" dirty="0" smtClean="0">
                <a:solidFill>
                  <a:srgbClr val="FFFF00"/>
                </a:solidFill>
                <a:latin typeface="Perpetua" pitchFamily="18" charset="0"/>
                <a:ea typeface="宋体" pitchFamily="2" charset="-122"/>
              </a:rPr>
              <a:t>Supranational Institutional Architecture     </a:t>
            </a:r>
            <a:endParaRPr lang="en-US" altLang="zh-CN" sz="4100" b="1" dirty="0" smtClean="0">
              <a:solidFill>
                <a:srgbClr val="FFFF00"/>
              </a:solidFill>
              <a:ea typeface="宋体" pitchFamily="2" charset="-122"/>
            </a:endParaRPr>
          </a:p>
        </p:txBody>
      </p:sp>
      <p:graphicFrame>
        <p:nvGraphicFramePr>
          <p:cNvPr id="831491" name="Group 3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8116554"/>
              </p:ext>
            </p:extLst>
          </p:nvPr>
        </p:nvGraphicFramePr>
        <p:xfrm>
          <a:off x="0" y="1739900"/>
          <a:ext cx="9144000" cy="5118101"/>
        </p:xfrm>
        <a:graphic>
          <a:graphicData uri="http://schemas.openxmlformats.org/drawingml/2006/table">
            <a:tbl>
              <a:tblPr/>
              <a:tblGrid>
                <a:gridCol w="3305175"/>
                <a:gridCol w="2303463"/>
                <a:gridCol w="3535362"/>
              </a:tblGrid>
              <a:tr h="2732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pitchFamily="18" charset="0"/>
                          <a:ea typeface="宋体" pitchFamily="2" charset="-122"/>
                          <a:cs typeface="Arial" pitchFamily="34" charset="0"/>
                        </a:rPr>
                        <a:t>Governments of the More Powerful Countries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pitchFamily="18" charset="0"/>
                          <a:ea typeface="宋体" pitchFamily="2" charset="-122"/>
                          <a:cs typeface="Arial" pitchFamily="34" charset="0"/>
                        </a:rPr>
                        <a:t>National Institutional Schemes of the Various Less Developed Countries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6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pitchFamily="18" charset="0"/>
                          <a:ea typeface="宋体" pitchFamily="2" charset="-122"/>
                          <a:cs typeface="Arial" pitchFamily="34" charset="0"/>
                        </a:rPr>
                        <a:t>Corporations and Citizens of the More Powerful Countries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erpetua" pitchFamily="18" charset="0"/>
                          <a:ea typeface="宋体" pitchFamily="2" charset="-122"/>
                          <a:cs typeface="Arial" pitchFamily="34" charset="0"/>
                        </a:rPr>
                        <a:t>Poor and Vulnerable Citizens in the Less Developed Countries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299" name="Line 20"/>
          <p:cNvSpPr>
            <a:spLocks noChangeShapeType="1"/>
          </p:cNvSpPr>
          <p:nvPr/>
        </p:nvSpPr>
        <p:spPr bwMode="auto">
          <a:xfrm flipV="1">
            <a:off x="1485900" y="3697288"/>
            <a:ext cx="14288" cy="12176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300" name="Line 21"/>
          <p:cNvSpPr>
            <a:spLocks noChangeShapeType="1"/>
          </p:cNvSpPr>
          <p:nvPr/>
        </p:nvSpPr>
        <p:spPr bwMode="auto">
          <a:xfrm flipV="1">
            <a:off x="1576388" y="1085850"/>
            <a:ext cx="2189162" cy="146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>
              <a:ln>
                <a:solidFill>
                  <a:prstClr val="black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12301" name="Line 22"/>
          <p:cNvSpPr>
            <a:spLocks noChangeShapeType="1"/>
          </p:cNvSpPr>
          <p:nvPr/>
        </p:nvSpPr>
        <p:spPr bwMode="auto">
          <a:xfrm>
            <a:off x="6349285" y="849861"/>
            <a:ext cx="1142127" cy="144646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302" name="Line 23"/>
          <p:cNvSpPr>
            <a:spLocks noChangeShapeType="1"/>
          </p:cNvSpPr>
          <p:nvPr/>
        </p:nvSpPr>
        <p:spPr bwMode="auto">
          <a:xfrm>
            <a:off x="7491413" y="3851275"/>
            <a:ext cx="0" cy="11906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303" name="Line 24"/>
          <p:cNvSpPr>
            <a:spLocks noChangeShapeType="1"/>
          </p:cNvSpPr>
          <p:nvPr/>
        </p:nvSpPr>
        <p:spPr bwMode="auto">
          <a:xfrm>
            <a:off x="4314423" y="1047750"/>
            <a:ext cx="1541003" cy="40655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304" name="Text Box 25"/>
          <p:cNvSpPr txBox="1">
            <a:spLocks noChangeArrowheads="1"/>
          </p:cNvSpPr>
          <p:nvPr/>
        </p:nvSpPr>
        <p:spPr bwMode="auto">
          <a:xfrm>
            <a:off x="6687725" y="1047750"/>
            <a:ext cx="245627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711D6"/>
                </a:solidFill>
              </a:rPr>
              <a:t>Labor Standards</a:t>
            </a:r>
          </a:p>
          <a:p>
            <a:pPr eaLnBrk="1" hangingPunct="1"/>
            <a:r>
              <a:rPr lang="en-US" dirty="0">
                <a:solidFill>
                  <a:srgbClr val="F711D6"/>
                </a:solidFill>
              </a:rPr>
              <a:t> </a:t>
            </a:r>
            <a:r>
              <a:rPr lang="en-US" dirty="0" smtClean="0">
                <a:solidFill>
                  <a:srgbClr val="F711D6"/>
                </a:solidFill>
              </a:rPr>
              <a:t>  Four Privileges</a:t>
            </a:r>
            <a:endParaRPr lang="en-US" dirty="0">
              <a:solidFill>
                <a:srgbClr val="F711D6"/>
              </a:solidFill>
            </a:endParaRPr>
          </a:p>
          <a:p>
            <a:pPr eaLnBrk="1" hangingPunct="1"/>
            <a:r>
              <a:rPr lang="en-US" dirty="0" smtClean="0">
                <a:solidFill>
                  <a:srgbClr val="F711D6"/>
                </a:solidFill>
              </a:rPr>
              <a:t>      Arms Trade</a:t>
            </a:r>
          </a:p>
        </p:txBody>
      </p:sp>
      <p:sp>
        <p:nvSpPr>
          <p:cNvPr id="12305" name="Text Box 26"/>
          <p:cNvSpPr txBox="1">
            <a:spLocks noChangeArrowheads="1"/>
          </p:cNvSpPr>
          <p:nvPr/>
        </p:nvSpPr>
        <p:spPr bwMode="auto">
          <a:xfrm>
            <a:off x="4405876" y="1047750"/>
            <a:ext cx="28991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711D6"/>
                </a:solidFill>
              </a:rPr>
              <a:t>Protectionism</a:t>
            </a:r>
          </a:p>
          <a:p>
            <a:pPr eaLnBrk="1" hangingPunct="1"/>
            <a:r>
              <a:rPr lang="en-US" dirty="0" smtClean="0">
                <a:solidFill>
                  <a:srgbClr val="F711D6"/>
                </a:solidFill>
              </a:rPr>
              <a:t>  Pollution Rules</a:t>
            </a:r>
          </a:p>
          <a:p>
            <a:pPr eaLnBrk="1" hangingPunct="1"/>
            <a:r>
              <a:rPr lang="en-US" dirty="0" smtClean="0">
                <a:solidFill>
                  <a:srgbClr val="F711D6"/>
                </a:solidFill>
              </a:rPr>
              <a:t>    Pharmaceuticals</a:t>
            </a:r>
          </a:p>
          <a:p>
            <a:pPr eaLnBrk="1" hangingPunct="1"/>
            <a:r>
              <a:rPr lang="en-US" dirty="0" smtClean="0">
                <a:solidFill>
                  <a:srgbClr val="F711D6"/>
                </a:solidFill>
              </a:rPr>
              <a:t>     Illicit Financial Flows</a:t>
            </a:r>
            <a:endParaRPr lang="en-US" dirty="0">
              <a:solidFill>
                <a:srgbClr val="F711D6"/>
              </a:solidFill>
            </a:endParaRPr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7418836" y="3778966"/>
            <a:ext cx="176849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C55FFD"/>
                </a:solidFill>
              </a:rPr>
              <a:t>Nat’l Violence, Oppression</a:t>
            </a:r>
            <a:r>
              <a:rPr lang="en-US" dirty="0">
                <a:solidFill>
                  <a:srgbClr val="C55FFD"/>
                </a:solidFill>
              </a:rPr>
              <a:t>, </a:t>
            </a:r>
            <a:r>
              <a:rPr lang="en-US" dirty="0" smtClean="0">
                <a:solidFill>
                  <a:srgbClr val="C55FFD"/>
                </a:solidFill>
              </a:rPr>
              <a:t>Exploitation, Corruption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3920246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Number Placeholder 4"/>
          <p:cNvSpPr txBox="1">
            <a:spLocks noGrp="1"/>
          </p:cNvSpPr>
          <p:nvPr/>
        </p:nvSpPr>
        <p:spPr bwMode="auto">
          <a:xfrm>
            <a:off x="8604250" y="6424613"/>
            <a:ext cx="53975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55578B99-171E-4A71-AAC0-76BD43921C1A}" type="slidenum">
              <a:rPr lang="en-US" sz="1600" i="0">
                <a:solidFill>
                  <a:srgbClr val="FFFF00"/>
                </a:solidFill>
              </a:rPr>
              <a:pPr algn="r" eaLnBrk="1" hangingPunct="1"/>
              <a:t>36</a:t>
            </a:fld>
            <a:endParaRPr lang="en-US" sz="1600" i="0">
              <a:solidFill>
                <a:srgbClr val="FFFF00"/>
              </a:solidFill>
            </a:endParaRPr>
          </a:p>
        </p:txBody>
      </p:sp>
      <p:sp>
        <p:nvSpPr>
          <p:cNvPr id="860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"/>
            <a:ext cx="8874125" cy="1244600"/>
          </a:xfrm>
        </p:spPr>
        <p:txBody>
          <a:bodyPr/>
          <a:lstStyle/>
          <a:p>
            <a:r>
              <a:rPr lang="es-PE" sz="4400" b="1" dirty="0" smtClean="0">
                <a:solidFill>
                  <a:srgbClr val="FFFF00"/>
                </a:solidFill>
                <a:latin typeface="Perpetua" pitchFamily="18" charset="0"/>
              </a:rPr>
              <a:t>Human </a:t>
            </a:r>
            <a:r>
              <a:rPr lang="es-PE" sz="4400" b="1" dirty="0" err="1" smtClean="0">
                <a:solidFill>
                  <a:srgbClr val="FFFF00"/>
                </a:solidFill>
                <a:latin typeface="Perpetua" pitchFamily="18" charset="0"/>
              </a:rPr>
              <a:t>Rights</a:t>
            </a:r>
            <a:r>
              <a:rPr lang="es-PE" sz="4400" b="1" dirty="0" smtClean="0">
                <a:solidFill>
                  <a:srgbClr val="FFFF00"/>
                </a:solidFill>
                <a:latin typeface="Perpetua" pitchFamily="18" charset="0"/>
              </a:rPr>
              <a:t> as Moral </a:t>
            </a:r>
            <a:r>
              <a:rPr lang="es-PE" sz="4400" b="1" dirty="0" err="1" smtClean="0">
                <a:solidFill>
                  <a:srgbClr val="FFFF00"/>
                </a:solidFill>
                <a:latin typeface="Perpetua" pitchFamily="18" charset="0"/>
              </a:rPr>
              <a:t>Claims</a:t>
            </a:r>
            <a:r>
              <a:rPr lang="es-PE" sz="4400" b="1" dirty="0" smtClean="0">
                <a:solidFill>
                  <a:srgbClr val="FFFF00"/>
                </a:solidFill>
                <a:latin typeface="Perpetua" pitchFamily="18" charset="0"/>
              </a:rPr>
              <a:t> </a:t>
            </a:r>
            <a:r>
              <a:rPr lang="es-PE" sz="4400" b="1" dirty="0" err="1" smtClean="0">
                <a:solidFill>
                  <a:srgbClr val="FFFF00"/>
                </a:solidFill>
                <a:latin typeface="Perpetua" pitchFamily="18" charset="0"/>
              </a:rPr>
              <a:t>on</a:t>
            </a:r>
            <a:r>
              <a:rPr lang="es-PE" sz="4400" b="1" dirty="0" smtClean="0">
                <a:solidFill>
                  <a:srgbClr val="FFFF00"/>
                </a:solidFill>
                <a:latin typeface="Perpetua" pitchFamily="18" charset="0"/>
              </a:rPr>
              <a:t> (Global) </a:t>
            </a:r>
            <a:r>
              <a:rPr lang="es-PE" sz="4400" b="1" dirty="0" err="1" smtClean="0">
                <a:solidFill>
                  <a:srgbClr val="FFFF00"/>
                </a:solidFill>
                <a:latin typeface="Perpetua" pitchFamily="18" charset="0"/>
              </a:rPr>
              <a:t>Institutional</a:t>
            </a:r>
            <a:r>
              <a:rPr lang="es-PE" sz="4400" b="1" dirty="0" smtClean="0">
                <a:solidFill>
                  <a:srgbClr val="FFFF00"/>
                </a:solidFill>
                <a:latin typeface="Perpetua" pitchFamily="18" charset="0"/>
              </a:rPr>
              <a:t> </a:t>
            </a:r>
            <a:r>
              <a:rPr lang="es-PE" sz="4400" b="1" dirty="0" err="1" smtClean="0">
                <a:solidFill>
                  <a:srgbClr val="FFFF00"/>
                </a:solidFill>
                <a:latin typeface="Perpetua" pitchFamily="18" charset="0"/>
              </a:rPr>
              <a:t>Arrangements</a:t>
            </a:r>
            <a:endParaRPr lang="es-ES" sz="4400" b="1" dirty="0" smtClean="0">
              <a:solidFill>
                <a:srgbClr val="FFFF00"/>
              </a:solidFill>
              <a:latin typeface="Perpetua" pitchFamily="18" charset="0"/>
            </a:endParaRPr>
          </a:p>
        </p:txBody>
      </p:sp>
      <p:sp>
        <p:nvSpPr>
          <p:cNvPr id="8602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92239" y="2308001"/>
            <a:ext cx="8299115" cy="3871913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spcBef>
                <a:spcPct val="70000"/>
              </a:spcBef>
              <a:spcAft>
                <a:spcPct val="30000"/>
              </a:spcAft>
              <a:buFontTx/>
              <a:buNone/>
            </a:pPr>
            <a:r>
              <a:rPr lang="es-PE" sz="3400" dirty="0" smtClean="0">
                <a:solidFill>
                  <a:srgbClr val="FFFF66"/>
                </a:solidFill>
                <a:latin typeface="Perpetua" pitchFamily="18" charset="0"/>
              </a:rPr>
              <a:t>	</a:t>
            </a:r>
            <a:r>
              <a:rPr lang="es-PE" sz="3400" b="1" dirty="0" smtClean="0">
                <a:solidFill>
                  <a:schemeClr val="tx1"/>
                </a:solidFill>
                <a:latin typeface="Perpetua" pitchFamily="18" charset="0"/>
              </a:rPr>
              <a:t>“</a:t>
            </a:r>
            <a:r>
              <a:rPr lang="es-PE" sz="3400" b="1" dirty="0" err="1" smtClean="0">
                <a:solidFill>
                  <a:schemeClr val="tx1"/>
                </a:solidFill>
                <a:latin typeface="Perpetua" pitchFamily="18" charset="0"/>
              </a:rPr>
              <a:t>Everyone</a:t>
            </a:r>
            <a:r>
              <a:rPr lang="es-PE" sz="3400" b="1" dirty="0" smtClean="0">
                <a:solidFill>
                  <a:schemeClr val="tx1"/>
                </a:solidFill>
                <a:latin typeface="Perpetua" pitchFamily="18" charset="0"/>
              </a:rPr>
              <a:t> </a:t>
            </a:r>
            <a:r>
              <a:rPr lang="es-PE" sz="3400" b="1" dirty="0" err="1" smtClean="0">
                <a:solidFill>
                  <a:schemeClr val="tx1"/>
                </a:solidFill>
                <a:latin typeface="Perpetua" pitchFamily="18" charset="0"/>
              </a:rPr>
              <a:t>is</a:t>
            </a:r>
            <a:r>
              <a:rPr lang="es-PE" sz="3400" b="1" dirty="0" smtClean="0">
                <a:solidFill>
                  <a:schemeClr val="tx1"/>
                </a:solidFill>
                <a:latin typeface="Perpetua" pitchFamily="18" charset="0"/>
              </a:rPr>
              <a:t> </a:t>
            </a:r>
            <a:r>
              <a:rPr lang="es-PE" sz="3400" b="1" dirty="0" err="1" smtClean="0">
                <a:solidFill>
                  <a:schemeClr val="tx1"/>
                </a:solidFill>
                <a:latin typeface="Perpetua" pitchFamily="18" charset="0"/>
              </a:rPr>
              <a:t>entitled</a:t>
            </a:r>
            <a:r>
              <a:rPr lang="es-PE" sz="3400" b="1" dirty="0" smtClean="0">
                <a:solidFill>
                  <a:schemeClr val="tx1"/>
                </a:solidFill>
                <a:latin typeface="Perpetua" pitchFamily="18" charset="0"/>
              </a:rPr>
              <a:t> </a:t>
            </a:r>
            <a:r>
              <a:rPr lang="es-PE" sz="3400" b="1" dirty="0" err="1" smtClean="0">
                <a:solidFill>
                  <a:schemeClr val="tx1"/>
                </a:solidFill>
                <a:latin typeface="Perpetua" pitchFamily="18" charset="0"/>
              </a:rPr>
              <a:t>to</a:t>
            </a:r>
            <a:r>
              <a:rPr lang="es-PE" sz="3400" b="1" dirty="0" smtClean="0">
                <a:solidFill>
                  <a:schemeClr val="tx1"/>
                </a:solidFill>
                <a:latin typeface="Perpetua" pitchFamily="18" charset="0"/>
              </a:rPr>
              <a:t> a social </a:t>
            </a:r>
            <a:r>
              <a:rPr lang="es-PE" sz="3400" b="1" dirty="0" smtClean="0">
                <a:solidFill>
                  <a:srgbClr val="FF0000"/>
                </a:solidFill>
                <a:latin typeface="Perpetua" pitchFamily="18" charset="0"/>
              </a:rPr>
              <a:t>and </a:t>
            </a:r>
            <a:r>
              <a:rPr lang="es-PE" sz="3400" b="1" dirty="0" err="1" smtClean="0">
                <a:solidFill>
                  <a:srgbClr val="FF0000"/>
                </a:solidFill>
                <a:latin typeface="Perpetua" pitchFamily="18" charset="0"/>
              </a:rPr>
              <a:t>international</a:t>
            </a:r>
            <a:r>
              <a:rPr lang="es-PE" sz="3400" b="1" dirty="0" smtClean="0">
                <a:solidFill>
                  <a:srgbClr val="FF0000"/>
                </a:solidFill>
                <a:latin typeface="Perpetua" pitchFamily="18" charset="0"/>
              </a:rPr>
              <a:t> </a:t>
            </a:r>
            <a:r>
              <a:rPr lang="es-PE" sz="3400" b="1" dirty="0" err="1" smtClean="0">
                <a:solidFill>
                  <a:srgbClr val="FF0000"/>
                </a:solidFill>
                <a:latin typeface="Perpetua" pitchFamily="18" charset="0"/>
              </a:rPr>
              <a:t>order</a:t>
            </a:r>
            <a:r>
              <a:rPr lang="es-PE" sz="3400" b="1" dirty="0" smtClean="0">
                <a:solidFill>
                  <a:srgbClr val="FF0000"/>
                </a:solidFill>
                <a:latin typeface="Perpetua" pitchFamily="18" charset="0"/>
              </a:rPr>
              <a:t> </a:t>
            </a:r>
            <a:r>
              <a:rPr lang="es-PE" sz="3400" b="1" dirty="0" smtClean="0">
                <a:solidFill>
                  <a:schemeClr val="tx1"/>
                </a:solidFill>
                <a:latin typeface="Perpetua" pitchFamily="18" charset="0"/>
              </a:rPr>
              <a:t>in </a:t>
            </a:r>
            <a:r>
              <a:rPr lang="es-PE" sz="3400" b="1" dirty="0" err="1" smtClean="0">
                <a:solidFill>
                  <a:schemeClr val="tx1"/>
                </a:solidFill>
                <a:latin typeface="Perpetua" pitchFamily="18" charset="0"/>
              </a:rPr>
              <a:t>which</a:t>
            </a:r>
            <a:r>
              <a:rPr lang="es-PE" sz="3400" b="1" dirty="0" smtClean="0">
                <a:solidFill>
                  <a:schemeClr val="tx1"/>
                </a:solidFill>
                <a:latin typeface="Perpetua" pitchFamily="18" charset="0"/>
              </a:rPr>
              <a:t> </a:t>
            </a:r>
            <a:r>
              <a:rPr lang="es-PE" sz="3400" b="1" dirty="0" err="1" smtClean="0">
                <a:solidFill>
                  <a:schemeClr val="tx1"/>
                </a:solidFill>
                <a:latin typeface="Perpetua" pitchFamily="18" charset="0"/>
              </a:rPr>
              <a:t>the</a:t>
            </a:r>
            <a:r>
              <a:rPr lang="es-PE" sz="3400" b="1" dirty="0" smtClean="0">
                <a:solidFill>
                  <a:schemeClr val="tx1"/>
                </a:solidFill>
                <a:latin typeface="Perpetua" pitchFamily="18" charset="0"/>
              </a:rPr>
              <a:t> </a:t>
            </a:r>
            <a:r>
              <a:rPr lang="es-PE" sz="3400" b="1" dirty="0" err="1" smtClean="0">
                <a:solidFill>
                  <a:schemeClr val="tx1"/>
                </a:solidFill>
                <a:latin typeface="Perpetua" pitchFamily="18" charset="0"/>
              </a:rPr>
              <a:t>rights</a:t>
            </a:r>
            <a:r>
              <a:rPr lang="es-PE" sz="3400" b="1" dirty="0" smtClean="0">
                <a:solidFill>
                  <a:schemeClr val="tx1"/>
                </a:solidFill>
                <a:latin typeface="Perpetua" pitchFamily="18" charset="0"/>
              </a:rPr>
              <a:t> and </a:t>
            </a:r>
            <a:r>
              <a:rPr lang="es-PE" sz="3400" b="1" dirty="0" err="1" smtClean="0">
                <a:solidFill>
                  <a:schemeClr val="tx1"/>
                </a:solidFill>
                <a:latin typeface="Perpetua" pitchFamily="18" charset="0"/>
              </a:rPr>
              <a:t>freedoms</a:t>
            </a:r>
            <a:r>
              <a:rPr lang="es-PE" sz="3400" b="1" dirty="0" smtClean="0">
                <a:solidFill>
                  <a:schemeClr val="tx1"/>
                </a:solidFill>
                <a:latin typeface="Perpetua" pitchFamily="18" charset="0"/>
              </a:rPr>
              <a:t> set </a:t>
            </a:r>
            <a:r>
              <a:rPr lang="es-PE" sz="3400" b="1" dirty="0" err="1" smtClean="0">
                <a:solidFill>
                  <a:schemeClr val="tx1"/>
                </a:solidFill>
                <a:latin typeface="Perpetua" pitchFamily="18" charset="0"/>
              </a:rPr>
              <a:t>forth</a:t>
            </a:r>
            <a:r>
              <a:rPr lang="es-PE" sz="3400" b="1" dirty="0" smtClean="0">
                <a:solidFill>
                  <a:schemeClr val="tx1"/>
                </a:solidFill>
                <a:latin typeface="Perpetua" pitchFamily="18" charset="0"/>
              </a:rPr>
              <a:t> in </a:t>
            </a:r>
            <a:r>
              <a:rPr lang="es-PE" sz="3400" b="1" dirty="0" err="1" smtClean="0">
                <a:solidFill>
                  <a:schemeClr val="tx1"/>
                </a:solidFill>
                <a:latin typeface="Perpetua" pitchFamily="18" charset="0"/>
              </a:rPr>
              <a:t>this</a:t>
            </a:r>
            <a:r>
              <a:rPr lang="es-PE" sz="3400" b="1" dirty="0" smtClean="0">
                <a:solidFill>
                  <a:schemeClr val="tx1"/>
                </a:solidFill>
                <a:latin typeface="Perpetua" pitchFamily="18" charset="0"/>
              </a:rPr>
              <a:t> </a:t>
            </a:r>
            <a:r>
              <a:rPr lang="es-PE" sz="3400" b="1" dirty="0" err="1" smtClean="0">
                <a:solidFill>
                  <a:schemeClr val="tx1"/>
                </a:solidFill>
                <a:latin typeface="Perpetua" pitchFamily="18" charset="0"/>
              </a:rPr>
              <a:t>Declaration</a:t>
            </a:r>
            <a:r>
              <a:rPr lang="es-PE" sz="3400" b="1" dirty="0" smtClean="0">
                <a:solidFill>
                  <a:schemeClr val="tx1"/>
                </a:solidFill>
                <a:latin typeface="Perpetua" pitchFamily="18" charset="0"/>
              </a:rPr>
              <a:t> can be </a:t>
            </a:r>
            <a:r>
              <a:rPr lang="es-PE" sz="3400" b="1" dirty="0" err="1" smtClean="0">
                <a:solidFill>
                  <a:schemeClr val="tx1"/>
                </a:solidFill>
                <a:latin typeface="Perpetua" pitchFamily="18" charset="0"/>
              </a:rPr>
              <a:t>fully</a:t>
            </a:r>
            <a:r>
              <a:rPr lang="es-PE" sz="3400" b="1" dirty="0" smtClean="0">
                <a:solidFill>
                  <a:schemeClr val="tx1"/>
                </a:solidFill>
                <a:latin typeface="Perpetua" pitchFamily="18" charset="0"/>
              </a:rPr>
              <a:t> </a:t>
            </a:r>
            <a:r>
              <a:rPr lang="es-PE" sz="3400" b="1" dirty="0" err="1" smtClean="0">
                <a:solidFill>
                  <a:schemeClr val="tx1"/>
                </a:solidFill>
                <a:latin typeface="Perpetua" pitchFamily="18" charset="0"/>
              </a:rPr>
              <a:t>realized</a:t>
            </a:r>
            <a:r>
              <a:rPr lang="es-PE" sz="3400" b="1" dirty="0" smtClean="0">
                <a:solidFill>
                  <a:schemeClr val="tx1"/>
                </a:solidFill>
                <a:latin typeface="Perpetua" pitchFamily="18" charset="0"/>
              </a:rPr>
              <a:t>.”</a:t>
            </a:r>
            <a:endParaRPr lang="en-US" sz="3400" b="1" dirty="0" smtClean="0">
              <a:solidFill>
                <a:schemeClr val="tx1"/>
              </a:solidFill>
              <a:latin typeface="Perpetua" pitchFamily="18" charset="0"/>
            </a:endParaRPr>
          </a:p>
          <a:p>
            <a:pPr algn="r">
              <a:lnSpc>
                <a:spcPct val="125000"/>
              </a:lnSpc>
              <a:spcBef>
                <a:spcPct val="70000"/>
              </a:spcBef>
              <a:spcAft>
                <a:spcPct val="55000"/>
              </a:spcAft>
              <a:buFontTx/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Perpetua" pitchFamily="18" charset="0"/>
              </a:rPr>
              <a:t>Article 28, </a:t>
            </a:r>
            <a:r>
              <a:rPr lang="en-US" sz="2400" b="1" i="1" dirty="0" smtClean="0">
                <a:solidFill>
                  <a:schemeClr val="tx1"/>
                </a:solidFill>
                <a:latin typeface="Perpetua" pitchFamily="18" charset="0"/>
              </a:rPr>
              <a:t>Universal Declaration of Human Rights</a:t>
            </a:r>
            <a:r>
              <a:rPr lang="en-US" sz="2400" b="1" dirty="0" smtClean="0">
                <a:solidFill>
                  <a:schemeClr val="tx1"/>
                </a:solidFill>
                <a:latin typeface="Perpetua" pitchFamily="18" charset="0"/>
              </a:rPr>
              <a:t>, 1948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sz="2000" b="1" dirty="0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33213673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 txBox="1">
            <a:spLocks noGrp="1"/>
          </p:cNvSpPr>
          <p:nvPr/>
        </p:nvSpPr>
        <p:spPr bwMode="auto">
          <a:xfrm>
            <a:off x="8604250" y="6424613"/>
            <a:ext cx="53975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43EAAD3-E582-4A95-87D7-6FB0206ED2A5}" type="slidenum">
              <a:rPr lang="en-US" sz="1600">
                <a:solidFill>
                  <a:srgbClr val="FFFF00"/>
                </a:solidFill>
              </a:rPr>
              <a:pPr algn="r" eaLnBrk="1" hangingPunct="1"/>
              <a:t>37</a:t>
            </a:fld>
            <a:endParaRPr lang="en-US" sz="1600">
              <a:solidFill>
                <a:srgbClr val="FFFF00"/>
              </a:solidFill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63105"/>
          </a:xfrm>
        </p:spPr>
        <p:txBody>
          <a:bodyPr/>
          <a:lstStyle/>
          <a:p>
            <a:pPr eaLnBrk="1" hangingPunct="1">
              <a:lnSpc>
                <a:spcPct val="114000"/>
              </a:lnSpc>
            </a:pPr>
            <a:r>
              <a:rPr lang="en-US" sz="4400" b="1" spc="-30" dirty="0" smtClean="0">
                <a:solidFill>
                  <a:srgbClr val="FFFF00"/>
                </a:solidFill>
                <a:latin typeface="Perpetua" pitchFamily="18" charset="0"/>
              </a:rPr>
              <a:t>Reform Prospects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2193" y="2044557"/>
            <a:ext cx="8620018" cy="4813443"/>
          </a:xfrm>
        </p:spPr>
        <p:txBody>
          <a:bodyPr>
            <a:normAutofit/>
          </a:bodyPr>
          <a:lstStyle/>
          <a:p>
            <a:pPr eaLnBrk="1" hangingPunct="1">
              <a:lnSpc>
                <a:spcPct val="124000"/>
              </a:lnSpc>
              <a:spcBef>
                <a:spcPct val="0"/>
              </a:spcBef>
              <a:spcAft>
                <a:spcPts val="1800"/>
              </a:spcAft>
              <a:buFontTx/>
              <a:buNone/>
            </a:pPr>
            <a:r>
              <a:rPr lang="en-US" sz="3000" dirty="0">
                <a:solidFill>
                  <a:srgbClr val="FFFF66"/>
                </a:solidFill>
              </a:rPr>
              <a:t>	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</a:rPr>
              <a:t>My generation has failed at protecting the poor – domestically and esp. internationally.</a:t>
            </a:r>
          </a:p>
          <a:p>
            <a:pPr eaLnBrk="1" hangingPunct="1">
              <a:lnSpc>
                <a:spcPct val="124000"/>
              </a:lnSpc>
              <a:spcBef>
                <a:spcPct val="0"/>
              </a:spcBef>
              <a:spcAft>
                <a:spcPts val="1800"/>
              </a:spcAft>
              <a:buFontTx/>
              <a:buNone/>
            </a:pPr>
            <a:r>
              <a:rPr lang="en-US" sz="2600" b="1" dirty="0">
                <a:solidFill>
                  <a:schemeClr val="tx1"/>
                </a:solidFill>
                <a:latin typeface="Perpetua" pitchFamily="18" charset="0"/>
              </a:rPr>
              <a:t>	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</a:rPr>
              <a:t>As a result, run-away inequality has become entrenched, reform much harder to achieve. </a:t>
            </a:r>
          </a:p>
          <a:p>
            <a:pPr eaLnBrk="1" hangingPunct="1">
              <a:lnSpc>
                <a:spcPct val="124000"/>
              </a:lnSpc>
              <a:spcBef>
                <a:spcPct val="0"/>
              </a:spcBef>
              <a:spcAft>
                <a:spcPts val="1800"/>
              </a:spcAft>
              <a:buFontTx/>
              <a:buNone/>
            </a:pPr>
            <a:r>
              <a:rPr lang="en-US" sz="2600" b="1" dirty="0">
                <a:solidFill>
                  <a:schemeClr val="tx1"/>
                </a:solidFill>
                <a:latin typeface="Perpetua" pitchFamily="18" charset="0"/>
              </a:rPr>
              <a:t>	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</a:rPr>
              <a:t>Attaining real participation by the poor is still possible through sustained moral mobilization sharply focused on intelligent political action that includes allies who may not be morally motivated.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60067532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7"/>
          <p:cNvSpPr txBox="1">
            <a:spLocks noChangeArrowheads="1"/>
          </p:cNvSpPr>
          <p:nvPr/>
        </p:nvSpPr>
        <p:spPr bwMode="auto">
          <a:xfrm>
            <a:off x="355600" y="211889"/>
            <a:ext cx="839469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400" b="1" dirty="0" smtClean="0">
                <a:solidFill>
                  <a:srgbClr val="FFFF00"/>
                </a:solidFill>
                <a:latin typeface="Perpetua"/>
                <a:cs typeface="Perpetua"/>
              </a:rPr>
              <a:t>The Core Challenge for Reform</a:t>
            </a:r>
            <a:endParaRPr lang="en-GB" sz="4400" b="1" dirty="0">
              <a:solidFill>
                <a:srgbClr val="FFFF00"/>
              </a:solidFill>
              <a:latin typeface="Perpetua"/>
              <a:cs typeface="Perpetua"/>
            </a:endParaRPr>
          </a:p>
        </p:txBody>
      </p:sp>
      <p:sp>
        <p:nvSpPr>
          <p:cNvPr id="28676" name="Rectangle 3"/>
          <p:cNvSpPr>
            <a:spLocks/>
          </p:cNvSpPr>
          <p:nvPr/>
        </p:nvSpPr>
        <p:spPr bwMode="auto">
          <a:xfrm>
            <a:off x="832207" y="2239766"/>
            <a:ext cx="7828908" cy="41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110000"/>
              </a:lnSpc>
              <a:spcAft>
                <a:spcPts val="1800"/>
              </a:spcAft>
            </a:pPr>
            <a:r>
              <a:rPr lang="en-US" sz="2600" b="1" dirty="0" smtClean="0">
                <a:latin typeface="Perpetua" pitchFamily="18" charset="0"/>
                <a:cs typeface="Arial"/>
              </a:rPr>
              <a:t>Increasing importance of supranational </a:t>
            </a:r>
            <a:r>
              <a:rPr lang="en-US" sz="2600" b="1" spc="-40" dirty="0" smtClean="0">
                <a:latin typeface="Perpetua" pitchFamily="18" charset="0"/>
                <a:cs typeface="Arial"/>
              </a:rPr>
              <a:t>institutional arrangements (WTO, G20, EU…);</a:t>
            </a:r>
          </a:p>
          <a:p>
            <a:pPr eaLnBrk="0" hangingPunct="0">
              <a:lnSpc>
                <a:spcPct val="110000"/>
              </a:lnSpc>
              <a:spcAft>
                <a:spcPts val="1800"/>
              </a:spcAft>
            </a:pPr>
            <a:r>
              <a:rPr lang="en-US" sz="2600" b="1" dirty="0">
                <a:latin typeface="Perpetua" pitchFamily="18" charset="0"/>
                <a:cs typeface="Arial"/>
              </a:rPr>
              <a:t>d</a:t>
            </a:r>
            <a:r>
              <a:rPr lang="en-US" sz="2600" b="1" dirty="0" smtClean="0">
                <a:latin typeface="Perpetua" pitchFamily="18" charset="0"/>
                <a:cs typeface="Arial"/>
              </a:rPr>
              <a:t>emocratic deficit, associated with enhanced opportunities for regulatory capture;</a:t>
            </a:r>
          </a:p>
          <a:p>
            <a:pPr eaLnBrk="0" hangingPunct="0">
              <a:lnSpc>
                <a:spcPct val="110000"/>
              </a:lnSpc>
              <a:spcAft>
                <a:spcPts val="1200"/>
              </a:spcAft>
            </a:pPr>
            <a:r>
              <a:rPr lang="en-US" sz="2600" b="1" dirty="0" smtClean="0">
                <a:latin typeface="Perpetua" pitchFamily="18" charset="0"/>
                <a:cs typeface="Arial"/>
              </a:rPr>
              <a:t>inequality spiral and</a:t>
            </a:r>
            <a:r>
              <a:rPr lang="en-US" sz="2600" b="1" dirty="0">
                <a:latin typeface="Perpetua" pitchFamily="18" charset="0"/>
                <a:cs typeface="Arial"/>
              </a:rPr>
              <a:t> </a:t>
            </a:r>
            <a:r>
              <a:rPr lang="en-US" sz="2600" b="1" dirty="0" smtClean="0">
                <a:latin typeface="Perpetua" pitchFamily="18" charset="0"/>
                <a:cs typeface="Arial"/>
              </a:rPr>
              <a:t>inefficiency/instability of </a:t>
            </a:r>
            <a:r>
              <a:rPr lang="en-US" sz="2600" b="1" spc="-30" dirty="0" smtClean="0">
                <a:latin typeface="Perpetua" pitchFamily="18" charset="0"/>
                <a:cs typeface="Arial"/>
              </a:rPr>
              <a:t>supranational institutional architecture (GFC).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3703579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 txBox="1">
            <a:spLocks noGrp="1"/>
          </p:cNvSpPr>
          <p:nvPr/>
        </p:nvSpPr>
        <p:spPr bwMode="auto">
          <a:xfrm>
            <a:off x="8604250" y="6424613"/>
            <a:ext cx="53975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43EAAD3-E582-4A95-87D7-6FB0206ED2A5}" type="slidenum">
              <a:rPr lang="en-US" sz="1600">
                <a:solidFill>
                  <a:srgbClr val="FFFF00"/>
                </a:solidFill>
              </a:rPr>
              <a:pPr algn="r" eaLnBrk="1" hangingPunct="1"/>
              <a:t>39</a:t>
            </a:fld>
            <a:endParaRPr lang="en-US" sz="1600">
              <a:solidFill>
                <a:srgbClr val="FFFF00"/>
              </a:solidFill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8467" y="123290"/>
            <a:ext cx="9144000" cy="965771"/>
          </a:xfrm>
        </p:spPr>
        <p:txBody>
          <a:bodyPr/>
          <a:lstStyle/>
          <a:p>
            <a:pPr eaLnBrk="1" hangingPunct="1">
              <a:lnSpc>
                <a:spcPct val="114000"/>
              </a:lnSpc>
            </a:pPr>
            <a:r>
              <a:rPr lang="en-US" sz="4000" b="1" dirty="0" smtClean="0">
                <a:solidFill>
                  <a:srgbClr val="FFFF00"/>
                </a:solidFill>
                <a:latin typeface="Perpetua" pitchFamily="18" charset="0"/>
              </a:rPr>
              <a:t>The Millennium </a:t>
            </a:r>
            <a:r>
              <a:rPr lang="en-US" sz="4400" b="1" dirty="0" smtClean="0">
                <a:solidFill>
                  <a:srgbClr val="FFFF00"/>
                </a:solidFill>
                <a:latin typeface="Perpetua" pitchFamily="18" charset="0"/>
              </a:rPr>
              <a:t>Development</a:t>
            </a:r>
            <a:r>
              <a:rPr lang="en-US" sz="4000" b="1" dirty="0" smtClean="0">
                <a:solidFill>
                  <a:srgbClr val="FFFF00"/>
                </a:solidFill>
                <a:latin typeface="Perpetua" pitchFamily="18" charset="0"/>
              </a:rPr>
              <a:t> “Goals”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726058"/>
            <a:ext cx="8721725" cy="5131942"/>
          </a:xfrm>
        </p:spPr>
        <p:txBody>
          <a:bodyPr>
            <a:normAutofit/>
          </a:bodyPr>
          <a:lstStyle/>
          <a:p>
            <a:pPr algn="ctr">
              <a:lnSpc>
                <a:spcPct val="118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en-US" sz="48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Move from</a:t>
            </a:r>
          </a:p>
          <a:p>
            <a:pPr algn="ctr">
              <a:lnSpc>
                <a:spcPct val="118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en-US" sz="4800" b="1" dirty="0" smtClean="0">
                <a:solidFill>
                  <a:srgbClr val="FF0000"/>
                </a:solidFill>
                <a:latin typeface="Perpetua" pitchFamily="18" charset="0"/>
                <a:cs typeface="Arial" pitchFamily="34" charset="0"/>
              </a:rPr>
              <a:t>a detached wish list</a:t>
            </a:r>
          </a:p>
          <a:p>
            <a:pPr algn="ctr">
              <a:lnSpc>
                <a:spcPct val="118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en-US" sz="4800" b="1" dirty="0" smtClean="0">
                <a:solidFill>
                  <a:schemeClr val="tx1"/>
                </a:solidFill>
                <a:latin typeface="Perpetua" pitchFamily="18" charset="0"/>
                <a:cs typeface="Arial" pitchFamily="34" charset="0"/>
              </a:rPr>
              <a:t>to</a:t>
            </a:r>
          </a:p>
          <a:p>
            <a:pPr marL="0" indent="0" algn="ctr">
              <a:spcBef>
                <a:spcPct val="0"/>
              </a:spcBef>
              <a:spcAft>
                <a:spcPts val="1200"/>
              </a:spcAft>
              <a:buNone/>
            </a:pPr>
            <a:r>
              <a:rPr lang="en-US" sz="4800" b="1" dirty="0" smtClean="0">
                <a:solidFill>
                  <a:srgbClr val="00B050"/>
                </a:solidFill>
                <a:latin typeface="Perpetua" pitchFamily="18" charset="0"/>
                <a:cs typeface="Arial" pitchFamily="34" charset="0"/>
              </a:rPr>
              <a:t>specific responsibilities of named competent actors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26838164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5142"/>
            <a:ext cx="9143998" cy="736684"/>
          </a:xfrm>
        </p:spPr>
        <p:txBody>
          <a:bodyPr/>
          <a:lstStyle/>
          <a:p>
            <a:r>
              <a:rPr lang="en-US" sz="4800" b="1" dirty="0" smtClean="0">
                <a:solidFill>
                  <a:srgbClr val="FFFF00"/>
                </a:solidFill>
                <a:latin typeface="Perpetua" pitchFamily="18" charset="0"/>
              </a:rPr>
              <a:t>Per Capita Income (</a:t>
            </a:r>
            <a:r>
              <a:rPr lang="en-US" sz="4800" b="1" dirty="0" err="1" smtClean="0">
                <a:solidFill>
                  <a:srgbClr val="FFFF00"/>
                </a:solidFill>
                <a:latin typeface="Perpetua" pitchFamily="18" charset="0"/>
              </a:rPr>
              <a:t>Yr</a:t>
            </a:r>
            <a:r>
              <a:rPr lang="en-US" sz="4800" b="1" dirty="0" smtClean="0">
                <a:solidFill>
                  <a:srgbClr val="FFFF00"/>
                </a:solidFill>
                <a:latin typeface="Perpetua" pitchFamily="18" charset="0"/>
              </a:rPr>
              <a:t> 2000 US$)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01121423"/>
              </p:ext>
            </p:extLst>
          </p:nvPr>
        </p:nvGraphicFramePr>
        <p:xfrm>
          <a:off x="-2" y="1880314"/>
          <a:ext cx="9144000" cy="4937760"/>
        </p:xfrm>
        <a:graphic>
          <a:graphicData uri="http://schemas.openxmlformats.org/drawingml/2006/table">
            <a:tbl>
              <a:tblPr/>
              <a:tblGrid>
                <a:gridCol w="1712892"/>
                <a:gridCol w="1335108"/>
                <a:gridCol w="1524000"/>
                <a:gridCol w="1524000"/>
                <a:gridCol w="1524000"/>
                <a:gridCol w="1524000"/>
              </a:tblGrid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YEAR</a:t>
                      </a:r>
                      <a:endParaRPr lang="en-US" sz="2000" dirty="0"/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/>
                        <a:t>0</a:t>
                      </a:r>
                      <a:endParaRPr lang="en-US" sz="2000"/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/>
                        <a:t>1000</a:t>
                      </a:r>
                      <a:endParaRPr lang="en-US" sz="2000"/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/>
                        <a:t>1500</a:t>
                      </a:r>
                      <a:endParaRPr lang="en-US" sz="2000"/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/>
                        <a:t>1820</a:t>
                      </a:r>
                      <a:endParaRPr lang="en-US" sz="2000"/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/>
                        <a:t>1995</a:t>
                      </a:r>
                      <a:endParaRPr lang="en-US" sz="2000"/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World</a:t>
                      </a:r>
                      <a:endParaRPr lang="en-US" sz="2000" dirty="0"/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$425</a:t>
                      </a:r>
                      <a:endParaRPr lang="en-US" sz="2000" dirty="0"/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/>
                        <a:t>$420</a:t>
                      </a:r>
                      <a:endParaRPr lang="en-US" sz="2000"/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/>
                        <a:t>$545</a:t>
                      </a:r>
                      <a:endParaRPr lang="en-US" sz="2000"/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/>
                        <a:t>$675</a:t>
                      </a:r>
                      <a:endParaRPr lang="en-US" sz="2000"/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/>
                        <a:t>$5,188</a:t>
                      </a:r>
                      <a:endParaRPr lang="en-US" sz="2000"/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The West</a:t>
                      </a:r>
                      <a:endParaRPr lang="en-US" sz="2000" dirty="0"/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$439</a:t>
                      </a:r>
                      <a:endParaRPr lang="en-US" sz="2000" dirty="0"/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$406</a:t>
                      </a:r>
                      <a:endParaRPr lang="en-US" sz="2000" dirty="0"/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/>
                        <a:t>$624</a:t>
                      </a:r>
                      <a:endParaRPr lang="en-US" sz="2000"/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/>
                        <a:t>$1,149</a:t>
                      </a:r>
                      <a:endParaRPr lang="en-US" sz="2000"/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/>
                        <a:t>$19,990</a:t>
                      </a:r>
                      <a:endParaRPr lang="en-US" sz="2000"/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West Europe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450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400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670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1,269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17,456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US" sz="2000" dirty="0" err="1" smtClean="0"/>
                        <a:t>N.America</a:t>
                      </a:r>
                      <a:endParaRPr lang="en-US" sz="2000" dirty="0"/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400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400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400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1,233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22,933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Japan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400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425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525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675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19,720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US" sz="2000" b="1"/>
                        <a:t>The Rest</a:t>
                      </a:r>
                      <a:endParaRPr lang="en-US" sz="2000"/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/>
                        <a:t>$423</a:t>
                      </a:r>
                      <a:endParaRPr lang="en-US" sz="2000"/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$424</a:t>
                      </a:r>
                      <a:endParaRPr lang="en-US" sz="2000" dirty="0"/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$532</a:t>
                      </a:r>
                      <a:endParaRPr lang="en-US" sz="2000" dirty="0"/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$594</a:t>
                      </a:r>
                      <a:endParaRPr lang="en-US" sz="2000" dirty="0"/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/>
                        <a:t>$2,971</a:t>
                      </a:r>
                      <a:endParaRPr lang="en-US" sz="2000"/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Other Europe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400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400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597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803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5,147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Latin America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400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415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415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671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5,031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China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450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450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600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600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2,653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Other Asia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425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425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525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560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2,768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Africa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400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400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400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400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1,221</a:t>
                      </a:r>
                    </a:p>
                  </a:txBody>
                  <a:tcPr marL="54451" marR="54451" marT="27226" marB="27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89175" y="27352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24034191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 txBox="1">
            <a:spLocks noGrp="1"/>
          </p:cNvSpPr>
          <p:nvPr/>
        </p:nvSpPr>
        <p:spPr bwMode="auto">
          <a:xfrm>
            <a:off x="8604250" y="6424613"/>
            <a:ext cx="53975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43EAAD3-E582-4A95-87D7-6FB0206ED2A5}" type="slidenum">
              <a:rPr lang="en-US" sz="1600">
                <a:solidFill>
                  <a:srgbClr val="FFFF00"/>
                </a:solidFill>
              </a:rPr>
              <a:pPr algn="r" eaLnBrk="1" hangingPunct="1"/>
              <a:t>40</a:t>
            </a:fld>
            <a:endParaRPr lang="en-US" sz="1600">
              <a:solidFill>
                <a:srgbClr val="FFFF00"/>
              </a:solidFill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442434"/>
          </a:xfrm>
        </p:spPr>
        <p:txBody>
          <a:bodyPr/>
          <a:lstStyle/>
          <a:p>
            <a:pPr eaLnBrk="1" hangingPunct="1">
              <a:lnSpc>
                <a:spcPct val="114000"/>
              </a:lnSpc>
            </a:pPr>
            <a:r>
              <a:rPr lang="en-US" sz="4400" b="1" spc="-50" dirty="0" smtClean="0">
                <a:solidFill>
                  <a:srgbClr val="FFFF00"/>
                </a:solidFill>
                <a:latin typeface="Perpetua" pitchFamily="18" charset="0"/>
              </a:rPr>
              <a:t>Post-2015 Institutional Reform Goals 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218941" y="1764406"/>
            <a:ext cx="9362941" cy="5093596"/>
          </a:xfrm>
        </p:spPr>
        <p:txBody>
          <a:bodyPr>
            <a:normAutofit fontScale="92500"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None/>
            </a:pPr>
            <a:r>
              <a:rPr lang="en-US" sz="2600" b="1" dirty="0">
                <a:solidFill>
                  <a:schemeClr val="tx1"/>
                </a:solidFill>
                <a:latin typeface="Perpetua" pitchFamily="18" charset="0"/>
              </a:rPr>
              <a:t>	T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</a:rPr>
              <a:t>ax on </a:t>
            </a:r>
            <a:r>
              <a:rPr lang="en-US" sz="2600" b="1" dirty="0" smtClean="0">
                <a:solidFill>
                  <a:srgbClr val="FF0000"/>
                </a:solidFill>
                <a:latin typeface="Perpetua" pitchFamily="18" charset="0"/>
              </a:rPr>
              <a:t>trade-distorting subventions </a:t>
            </a:r>
            <a:r>
              <a:rPr lang="en-US" sz="2600" b="1" dirty="0" smtClean="0">
                <a:solidFill>
                  <a:schemeClr val="tx1"/>
                </a:solidFill>
                <a:latin typeface="Perpetua" pitchFamily="18" charset="0"/>
              </a:rPr>
              <a:t>for poverty eradication</a:t>
            </a: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None/>
            </a:pPr>
            <a:r>
              <a:rPr lang="en-US" sz="2600" b="1" spc="-70" dirty="0">
                <a:solidFill>
                  <a:schemeClr val="tx1"/>
                </a:solidFill>
                <a:latin typeface="Perpetua" pitchFamily="18" charset="0"/>
              </a:rPr>
              <a:t>	</a:t>
            </a:r>
            <a:r>
              <a:rPr lang="en-US" sz="2600" b="1" spc="-70" dirty="0" smtClean="0">
                <a:solidFill>
                  <a:schemeClr val="tx1"/>
                </a:solidFill>
                <a:latin typeface="Perpetua" pitchFamily="18" charset="0"/>
              </a:rPr>
              <a:t>Tax on </a:t>
            </a:r>
            <a:r>
              <a:rPr lang="en-US" sz="2600" b="1" spc="-70" dirty="0" smtClean="0">
                <a:solidFill>
                  <a:srgbClr val="FF0000"/>
                </a:solidFill>
                <a:latin typeface="Perpetua" pitchFamily="18" charset="0"/>
              </a:rPr>
              <a:t>greenhouse gas emissions </a:t>
            </a:r>
            <a:r>
              <a:rPr lang="en-US" sz="2600" b="1" spc="-70" dirty="0" smtClean="0">
                <a:solidFill>
                  <a:schemeClr val="tx1"/>
                </a:solidFill>
                <a:latin typeface="Perpetua" pitchFamily="18" charset="0"/>
              </a:rPr>
              <a:t>for poverty eradication</a:t>
            </a: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None/>
            </a:pPr>
            <a:r>
              <a:rPr lang="en-US" sz="2600" b="1" spc="-70" dirty="0">
                <a:solidFill>
                  <a:schemeClr val="tx1"/>
                </a:solidFill>
                <a:latin typeface="Perpetua" pitchFamily="18" charset="0"/>
              </a:rPr>
              <a:t>	T</a:t>
            </a:r>
            <a:r>
              <a:rPr lang="en-US" sz="2600" b="1" spc="-70" dirty="0" smtClean="0">
                <a:solidFill>
                  <a:schemeClr val="tx1"/>
                </a:solidFill>
                <a:latin typeface="Perpetua" pitchFamily="18" charset="0"/>
              </a:rPr>
              <a:t>ax on </a:t>
            </a:r>
            <a:r>
              <a:rPr lang="en-US" sz="2600" b="1" spc="-70" dirty="0" smtClean="0">
                <a:solidFill>
                  <a:srgbClr val="FF0000"/>
                </a:solidFill>
                <a:latin typeface="Perpetua" pitchFamily="18" charset="0"/>
              </a:rPr>
              <a:t>arms exports to LDCs </a:t>
            </a:r>
            <a:r>
              <a:rPr lang="en-US" sz="2600" b="1" spc="-70" dirty="0" smtClean="0">
                <a:solidFill>
                  <a:schemeClr val="tx1"/>
                </a:solidFill>
                <a:latin typeface="Perpetua" pitchFamily="18" charset="0"/>
              </a:rPr>
              <a:t>for poverty eradication</a:t>
            </a: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None/>
            </a:pPr>
            <a:r>
              <a:rPr lang="en-US" sz="2600" b="1" spc="-70" dirty="0">
                <a:solidFill>
                  <a:schemeClr val="tx1"/>
                </a:solidFill>
                <a:latin typeface="Perpetua" pitchFamily="18" charset="0"/>
              </a:rPr>
              <a:t>	</a:t>
            </a:r>
            <a:r>
              <a:rPr lang="en-US" sz="2600" b="1" spc="-70" dirty="0" smtClean="0">
                <a:solidFill>
                  <a:schemeClr val="tx1"/>
                </a:solidFill>
                <a:latin typeface="Perpetua" pitchFamily="18" charset="0"/>
              </a:rPr>
              <a:t>Alternative Minimum Tax on </a:t>
            </a:r>
            <a:r>
              <a:rPr lang="en-US" sz="2600" b="1" spc="-70" dirty="0" smtClean="0">
                <a:solidFill>
                  <a:srgbClr val="FF0000"/>
                </a:solidFill>
                <a:latin typeface="Perpetua" pitchFamily="18" charset="0"/>
              </a:rPr>
              <a:t>MNC profits </a:t>
            </a:r>
            <a:r>
              <a:rPr lang="en-US" sz="2600" b="1" spc="-70" dirty="0" smtClean="0">
                <a:solidFill>
                  <a:schemeClr val="tx1"/>
                </a:solidFill>
                <a:latin typeface="Perpetua" pitchFamily="18" charset="0"/>
              </a:rPr>
              <a:t>for poverty eradication</a:t>
            </a: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None/>
            </a:pPr>
            <a:r>
              <a:rPr lang="en-US" sz="2600" b="1" spc="-70" dirty="0">
                <a:solidFill>
                  <a:schemeClr val="tx1"/>
                </a:solidFill>
                <a:latin typeface="Perpetua" pitchFamily="18" charset="0"/>
              </a:rPr>
              <a:t>	</a:t>
            </a:r>
            <a:r>
              <a:rPr lang="en-US" sz="2600" b="1" spc="-70" dirty="0" smtClean="0">
                <a:solidFill>
                  <a:schemeClr val="tx1"/>
                </a:solidFill>
                <a:latin typeface="Perpetua" pitchFamily="18" charset="0"/>
              </a:rPr>
              <a:t>End </a:t>
            </a:r>
            <a:r>
              <a:rPr lang="en-US" sz="2600" b="1" spc="-70" dirty="0" smtClean="0">
                <a:solidFill>
                  <a:srgbClr val="FF0000"/>
                </a:solidFill>
                <a:latin typeface="Perpetua" pitchFamily="18" charset="0"/>
              </a:rPr>
              <a:t>accounts with unknown owners or beneficiaries</a:t>
            </a: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None/>
            </a:pPr>
            <a:r>
              <a:rPr lang="en-US" sz="2600" b="1" spc="-70" dirty="0">
                <a:solidFill>
                  <a:schemeClr val="tx1"/>
                </a:solidFill>
                <a:latin typeface="Perpetua" pitchFamily="18" charset="0"/>
              </a:rPr>
              <a:t>	</a:t>
            </a:r>
            <a:r>
              <a:rPr lang="en-US" sz="2600" b="1" spc="-70" dirty="0" smtClean="0">
                <a:solidFill>
                  <a:schemeClr val="tx1"/>
                </a:solidFill>
                <a:latin typeface="Perpetua" pitchFamily="18" charset="0"/>
              </a:rPr>
              <a:t>Only minimally representative rulers to undertake </a:t>
            </a:r>
            <a:r>
              <a:rPr lang="en-US" sz="2600" b="1" spc="-70" dirty="0" smtClean="0">
                <a:solidFill>
                  <a:srgbClr val="FF0000"/>
                </a:solidFill>
                <a:latin typeface="Perpetua" pitchFamily="18" charset="0"/>
              </a:rPr>
              <a:t>debt burdens</a:t>
            </a: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None/>
            </a:pPr>
            <a:r>
              <a:rPr lang="en-US" sz="2600" b="1" spc="-70" dirty="0">
                <a:solidFill>
                  <a:schemeClr val="tx1"/>
                </a:solidFill>
                <a:latin typeface="Perpetua" pitchFamily="18" charset="0"/>
              </a:rPr>
              <a:t>	</a:t>
            </a:r>
            <a:r>
              <a:rPr lang="en-US" sz="2600" b="1" spc="-70" dirty="0" smtClean="0">
                <a:solidFill>
                  <a:schemeClr val="tx1"/>
                </a:solidFill>
                <a:latin typeface="Perpetua" pitchFamily="18" charset="0"/>
              </a:rPr>
              <a:t>Tax on </a:t>
            </a:r>
            <a:r>
              <a:rPr lang="en-US" sz="2600" b="1" spc="-70" dirty="0" smtClean="0">
                <a:solidFill>
                  <a:srgbClr val="FF0000"/>
                </a:solidFill>
                <a:latin typeface="Perpetua" pitchFamily="18" charset="0"/>
              </a:rPr>
              <a:t>natural resource purchases </a:t>
            </a:r>
            <a:r>
              <a:rPr lang="en-US" sz="2600" b="1" spc="-70" dirty="0" smtClean="0">
                <a:solidFill>
                  <a:schemeClr val="tx1"/>
                </a:solidFill>
                <a:latin typeface="Perpetua" pitchFamily="18" charset="0"/>
              </a:rPr>
              <a:t>from unrepresentative rulers</a:t>
            </a: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None/>
            </a:pPr>
            <a:r>
              <a:rPr lang="en-US" sz="2600" b="1" spc="-70" dirty="0">
                <a:solidFill>
                  <a:schemeClr val="tx1"/>
                </a:solidFill>
                <a:latin typeface="Perpetua" pitchFamily="18" charset="0"/>
              </a:rPr>
              <a:t>	</a:t>
            </a:r>
            <a:r>
              <a:rPr lang="en-US" sz="2600" b="1" spc="-70" dirty="0" smtClean="0">
                <a:solidFill>
                  <a:schemeClr val="tx1"/>
                </a:solidFill>
                <a:latin typeface="Perpetua" pitchFamily="18" charset="0"/>
              </a:rPr>
              <a:t>Option to have </a:t>
            </a:r>
            <a:r>
              <a:rPr lang="en-US" sz="2600" b="1" spc="-70" dirty="0" smtClean="0">
                <a:solidFill>
                  <a:srgbClr val="FF0000"/>
                </a:solidFill>
                <a:latin typeface="Perpetua" pitchFamily="18" charset="0"/>
              </a:rPr>
              <a:t>new medicines rewarded according to health impact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19816714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Number Placeholder 3"/>
          <p:cNvSpPr txBox="1">
            <a:spLocks noGrp="1"/>
          </p:cNvSpPr>
          <p:nvPr/>
        </p:nvSpPr>
        <p:spPr bwMode="auto">
          <a:xfrm>
            <a:off x="8604250" y="6424613"/>
            <a:ext cx="53975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22C9F6BE-BE22-4B95-B19C-06179B29522C}" type="slidenum">
              <a:rPr lang="en-US" sz="1600">
                <a:solidFill>
                  <a:srgbClr val="FFFF00"/>
                </a:solidFill>
              </a:rPr>
              <a:pPr algn="r" eaLnBrk="1" hangingPunct="1"/>
              <a:t>5</a:t>
            </a:fld>
            <a:endParaRPr lang="en-US" sz="1600">
              <a:solidFill>
                <a:srgbClr val="FFFF00"/>
              </a:solidFill>
            </a:endParaRPr>
          </a:p>
        </p:txBody>
      </p:sp>
      <p:sp>
        <p:nvSpPr>
          <p:cNvPr id="87043" name="Slide Number Placeholder 4"/>
          <p:cNvSpPr txBox="1">
            <a:spLocks noGrp="1"/>
          </p:cNvSpPr>
          <p:nvPr/>
        </p:nvSpPr>
        <p:spPr bwMode="auto">
          <a:xfrm>
            <a:off x="8604250" y="6424613"/>
            <a:ext cx="53975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4E97A180-EF5D-4028-8182-02660E2C5C12}" type="slidenum">
              <a:rPr lang="en-US" sz="1600" i="0"/>
              <a:pPr algn="r" eaLnBrk="1" hangingPunct="1"/>
              <a:t>5</a:t>
            </a:fld>
            <a:endParaRPr lang="en-US" sz="1600" i="0" dirty="0"/>
          </a:p>
        </p:txBody>
      </p:sp>
      <p:sp>
        <p:nvSpPr>
          <p:cNvPr id="8704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23950"/>
          </a:xfrm>
        </p:spPr>
        <p:txBody>
          <a:bodyPr/>
          <a:lstStyle/>
          <a:p>
            <a:pPr eaLnBrk="1" hangingPunct="1"/>
            <a:r>
              <a:rPr lang="es-PE" sz="4400" b="1" dirty="0" err="1" smtClean="0">
                <a:solidFill>
                  <a:srgbClr val="FFFF00"/>
                </a:solidFill>
                <a:latin typeface="Perpetua" pitchFamily="18" charset="0"/>
              </a:rPr>
              <a:t>The</a:t>
            </a:r>
            <a:r>
              <a:rPr lang="es-PE" sz="4400" b="1" dirty="0" smtClean="0">
                <a:solidFill>
                  <a:srgbClr val="FFFF00"/>
                </a:solidFill>
                <a:latin typeface="Perpetua" pitchFamily="18" charset="0"/>
              </a:rPr>
              <a:t> Human </a:t>
            </a:r>
            <a:r>
              <a:rPr lang="es-PE" sz="4400" b="1" dirty="0" err="1" smtClean="0">
                <a:solidFill>
                  <a:srgbClr val="FFFF00"/>
                </a:solidFill>
                <a:latin typeface="Perpetua" pitchFamily="18" charset="0"/>
              </a:rPr>
              <a:t>Right</a:t>
            </a:r>
            <a:r>
              <a:rPr lang="es-PE" sz="4400" b="1" dirty="0" smtClean="0">
                <a:solidFill>
                  <a:srgbClr val="FFFF00"/>
                </a:solidFill>
                <a:latin typeface="Perpetua" pitchFamily="18" charset="0"/>
              </a:rPr>
              <a:t> </a:t>
            </a:r>
            <a:r>
              <a:rPr lang="es-PE" sz="4400" b="1" dirty="0" err="1" smtClean="0">
                <a:solidFill>
                  <a:srgbClr val="FFFF00"/>
                </a:solidFill>
                <a:latin typeface="Perpetua" pitchFamily="18" charset="0"/>
              </a:rPr>
              <a:t>Least</a:t>
            </a:r>
            <a:r>
              <a:rPr lang="es-PE" sz="4400" b="1" dirty="0" smtClean="0">
                <a:solidFill>
                  <a:srgbClr val="FFFF00"/>
                </a:solidFill>
                <a:latin typeface="Perpetua" pitchFamily="18" charset="0"/>
              </a:rPr>
              <a:t> </a:t>
            </a:r>
            <a:r>
              <a:rPr lang="es-PE" sz="4400" b="1" dirty="0" err="1" smtClean="0">
                <a:solidFill>
                  <a:srgbClr val="FFFF00"/>
                </a:solidFill>
                <a:latin typeface="Perpetua" pitchFamily="18" charset="0"/>
              </a:rPr>
              <a:t>Realized</a:t>
            </a:r>
            <a:endParaRPr lang="es-ES" sz="4400" b="1" dirty="0" smtClean="0">
              <a:solidFill>
                <a:srgbClr val="FFFF00"/>
              </a:solidFill>
              <a:latin typeface="Perpetua" pitchFamily="18" charset="0"/>
            </a:endParaRPr>
          </a:p>
        </p:txBody>
      </p:sp>
      <p:sp>
        <p:nvSpPr>
          <p:cNvPr id="8704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32228" y="1923447"/>
            <a:ext cx="8087932" cy="4501166"/>
          </a:xfrm>
        </p:spPr>
        <p:txBody>
          <a:bodyPr>
            <a:normAutofit/>
          </a:bodyPr>
          <a:lstStyle/>
          <a:p>
            <a:pPr eaLnBrk="1" hangingPunct="1">
              <a:lnSpc>
                <a:spcPct val="115000"/>
              </a:lnSpc>
              <a:spcBef>
                <a:spcPct val="65000"/>
              </a:spcBef>
              <a:spcAft>
                <a:spcPct val="20000"/>
              </a:spcAft>
              <a:buFontTx/>
              <a:buNone/>
            </a:pPr>
            <a:r>
              <a:rPr lang="en-US" sz="3400" b="1" dirty="0" smtClean="0">
                <a:solidFill>
                  <a:srgbClr val="FFFF66"/>
                </a:solidFill>
                <a:latin typeface="Perpetua" pitchFamily="18" charset="0"/>
              </a:rPr>
              <a:t>	</a:t>
            </a:r>
            <a:r>
              <a:rPr lang="en-US" sz="3400" b="1" dirty="0" smtClean="0">
                <a:solidFill>
                  <a:schemeClr val="tx1"/>
                </a:solidFill>
                <a:latin typeface="Perpetua" pitchFamily="18" charset="0"/>
              </a:rPr>
              <a:t>“Everyone has the right to a standard of living adequate for the health and well-being of himself and of his family, including food, clothing, housing and medical care and necessary social services….” </a:t>
            </a:r>
          </a:p>
          <a:p>
            <a:pPr algn="r" eaLnBrk="1" hangingPunct="1">
              <a:lnSpc>
                <a:spcPct val="115000"/>
              </a:lnSpc>
              <a:spcBef>
                <a:spcPct val="65000"/>
              </a:spcBef>
              <a:spcAft>
                <a:spcPct val="20000"/>
              </a:spcAft>
              <a:buFontTx/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Perpetua" pitchFamily="18" charset="0"/>
              </a:rPr>
              <a:t>Article 25(1), </a:t>
            </a:r>
            <a:r>
              <a:rPr lang="en-US" sz="2400" b="1" i="1" dirty="0" smtClean="0">
                <a:solidFill>
                  <a:schemeClr val="tx1"/>
                </a:solidFill>
                <a:latin typeface="Perpetua" pitchFamily="18" charset="0"/>
              </a:rPr>
              <a:t>Universal Declaration of Human Rights</a:t>
            </a:r>
            <a:r>
              <a:rPr lang="en-US" sz="2400" b="1" dirty="0" smtClean="0">
                <a:solidFill>
                  <a:schemeClr val="tx1"/>
                </a:solidFill>
                <a:latin typeface="Perpetua" pitchFamily="18" charset="0"/>
              </a:rPr>
              <a:t>,</a:t>
            </a:r>
            <a:r>
              <a:rPr lang="en-US" sz="2400" b="1" i="1" dirty="0" smtClean="0">
                <a:solidFill>
                  <a:schemeClr val="tx1"/>
                </a:solidFill>
                <a:latin typeface="Perpetua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Perpetua" pitchFamily="18" charset="0"/>
              </a:rPr>
              <a:t>1948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47582405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5"/>
          <p:cNvSpPr txBox="1">
            <a:spLocks noGrp="1"/>
          </p:cNvSpPr>
          <p:nvPr/>
        </p:nvSpPr>
        <p:spPr bwMode="auto">
          <a:xfrm>
            <a:off x="8604250" y="6424613"/>
            <a:ext cx="53975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B1DF372-1DCF-42C6-82AE-35BAD1DC45A4}" type="slidenum">
              <a:rPr lang="en-US" sz="1600" i="0"/>
              <a:pPr algn="r" eaLnBrk="1" hangingPunct="1"/>
              <a:t>6</a:t>
            </a:fld>
            <a:endParaRPr lang="en-US" sz="1600" i="0" dirty="0"/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"/>
            <a:ext cx="9144000" cy="1380067"/>
          </a:xfrm>
        </p:spPr>
        <p:txBody>
          <a:bodyPr/>
          <a:lstStyle/>
          <a:p>
            <a:pPr eaLnBrk="1" hangingPunct="1"/>
            <a:r>
              <a:rPr lang="en-US" altLang="zh-CN" sz="4400" b="1" dirty="0" smtClean="0">
                <a:solidFill>
                  <a:srgbClr val="FFFF00"/>
                </a:solidFill>
                <a:latin typeface="Perpetua" pitchFamily="18" charset="0"/>
                <a:ea typeface="宋体" charset="-122"/>
              </a:rPr>
              <a:t>World Poverty  Today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45067" y="1727200"/>
            <a:ext cx="8398932" cy="5130799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lnSpc>
                <a:spcPct val="105000"/>
              </a:lnSpc>
              <a:spcBef>
                <a:spcPct val="60000"/>
              </a:spcBef>
              <a:buFontTx/>
              <a:buNone/>
            </a:pPr>
            <a:r>
              <a:rPr lang="en-US" altLang="zh-CN" sz="1900" b="1" dirty="0" smtClean="0">
                <a:solidFill>
                  <a:schemeClr val="tx1"/>
                </a:solidFill>
                <a:latin typeface="Perpetua" pitchFamily="18" charset="0"/>
                <a:ea typeface="宋体" charset="-122"/>
              </a:rPr>
              <a:t>Among 7+ billion human beings, about</a:t>
            </a:r>
          </a:p>
          <a:p>
            <a:pPr marL="0" indent="0" eaLnBrk="1" hangingPunct="1">
              <a:lnSpc>
                <a:spcPct val="105000"/>
              </a:lnSpc>
              <a:spcBef>
                <a:spcPct val="60000"/>
              </a:spcBef>
              <a:buFontTx/>
              <a:buNone/>
            </a:pPr>
            <a:r>
              <a:rPr lang="en-US" altLang="zh-CN" sz="1900" b="1" dirty="0" smtClean="0">
                <a:solidFill>
                  <a:schemeClr val="tx1"/>
                </a:solidFill>
                <a:latin typeface="Perpetua" pitchFamily="18" charset="0"/>
                <a:ea typeface="宋体" charset="-122"/>
              </a:rPr>
              <a:t>    868 million are </a:t>
            </a:r>
            <a:r>
              <a:rPr lang="en-US" altLang="zh-CN" sz="1900" b="1" dirty="0" smtClean="0">
                <a:solidFill>
                  <a:srgbClr val="FF0000"/>
                </a:solidFill>
                <a:latin typeface="Perpetua" pitchFamily="18" charset="0"/>
                <a:ea typeface="宋体" charset="-122"/>
              </a:rPr>
              <a:t>chronically undernourished </a:t>
            </a:r>
            <a:r>
              <a:rPr lang="en-US" altLang="zh-CN" sz="1900" b="1" dirty="0" smtClean="0">
                <a:solidFill>
                  <a:schemeClr val="tx1"/>
                </a:solidFill>
                <a:latin typeface="Perpetua" pitchFamily="18" charset="0"/>
                <a:ea typeface="宋体" charset="-122"/>
              </a:rPr>
              <a:t>(FAO 2012),</a:t>
            </a:r>
          </a:p>
          <a:p>
            <a:pPr marL="0" indent="0" eaLnBrk="1" hangingPunct="1">
              <a:lnSpc>
                <a:spcPct val="105000"/>
              </a:lnSpc>
              <a:spcBef>
                <a:spcPct val="60000"/>
              </a:spcBef>
              <a:buFontTx/>
              <a:buNone/>
            </a:pPr>
            <a:r>
              <a:rPr lang="en-US" altLang="zh-CN" sz="1900" b="1" dirty="0" smtClean="0">
                <a:solidFill>
                  <a:schemeClr val="tx1"/>
                </a:solidFill>
                <a:latin typeface="Perpetua" pitchFamily="18" charset="0"/>
                <a:ea typeface="宋体" charset="-122"/>
              </a:rPr>
              <a:t>  2000 million </a:t>
            </a:r>
            <a:r>
              <a:rPr lang="en-US" altLang="zh-CN" sz="1900" b="1" dirty="0" smtClean="0">
                <a:solidFill>
                  <a:srgbClr val="FF0000"/>
                </a:solidFill>
                <a:latin typeface="Perpetua" pitchFamily="18" charset="0"/>
                <a:ea typeface="宋体" charset="-122"/>
              </a:rPr>
              <a:t>lack access to essential medicines </a:t>
            </a:r>
            <a:r>
              <a:rPr lang="en-US" altLang="zh-CN" sz="1900" b="1" dirty="0" smtClean="0">
                <a:solidFill>
                  <a:schemeClr val="tx1"/>
                </a:solidFill>
                <a:latin typeface="Perpetua" pitchFamily="18" charset="0"/>
                <a:ea typeface="宋体" charset="-122"/>
              </a:rPr>
              <a:t>	(www.fic.nih.gov/about/plan/exec_summary.htm),</a:t>
            </a:r>
            <a:r>
              <a:rPr lang="en-US" altLang="zh-CN" sz="1900" dirty="0" smtClean="0">
                <a:solidFill>
                  <a:schemeClr val="tx1"/>
                </a:solidFill>
                <a:latin typeface="Perpetua" pitchFamily="18" charset="0"/>
                <a:ea typeface="宋体" charset="-122"/>
              </a:rPr>
              <a:t> </a:t>
            </a:r>
            <a:endParaRPr lang="en-US" altLang="zh-CN" sz="1900" b="1" dirty="0" smtClean="0">
              <a:solidFill>
                <a:schemeClr val="tx1"/>
              </a:solidFill>
              <a:latin typeface="Perpetua" pitchFamily="18" charset="0"/>
              <a:ea typeface="宋体" charset="-122"/>
            </a:endParaRPr>
          </a:p>
          <a:p>
            <a:pPr marL="0" indent="0">
              <a:lnSpc>
                <a:spcPct val="105000"/>
              </a:lnSpc>
              <a:spcBef>
                <a:spcPct val="60000"/>
              </a:spcBef>
              <a:buNone/>
            </a:pPr>
            <a:r>
              <a:rPr lang="en-US" altLang="zh-CN" sz="1900" b="1" dirty="0" smtClean="0">
                <a:solidFill>
                  <a:schemeClr val="tx1"/>
                </a:solidFill>
                <a:latin typeface="Perpetua" pitchFamily="18" charset="0"/>
                <a:ea typeface="宋体" charset="-122"/>
              </a:rPr>
              <a:t>    783 million </a:t>
            </a:r>
            <a:r>
              <a:rPr lang="en-US" altLang="zh-CN" sz="1900" b="1" dirty="0" smtClean="0">
                <a:solidFill>
                  <a:srgbClr val="FF0000"/>
                </a:solidFill>
                <a:latin typeface="Perpetua" pitchFamily="18" charset="0"/>
                <a:ea typeface="宋体" charset="-122"/>
              </a:rPr>
              <a:t>lack safe drinking water </a:t>
            </a:r>
            <a:r>
              <a:rPr lang="en-US" altLang="zh-CN" sz="1900" b="1" dirty="0">
                <a:solidFill>
                  <a:schemeClr val="tx1"/>
                </a:solidFill>
                <a:latin typeface="Perpetua" pitchFamily="18" charset="0"/>
                <a:ea typeface="宋体" charset="-122"/>
              </a:rPr>
              <a:t>(MDG Report 2012, p. </a:t>
            </a:r>
            <a:r>
              <a:rPr lang="en-US" altLang="zh-CN" sz="1900" b="1" dirty="0" smtClean="0">
                <a:solidFill>
                  <a:schemeClr val="tx1"/>
                </a:solidFill>
                <a:latin typeface="Perpetua" pitchFamily="18" charset="0"/>
                <a:ea typeface="宋体" charset="-122"/>
              </a:rPr>
              <a:t>52), </a:t>
            </a:r>
          </a:p>
          <a:p>
            <a:pPr marL="0" indent="0" eaLnBrk="1" hangingPunct="1">
              <a:lnSpc>
                <a:spcPct val="105000"/>
              </a:lnSpc>
              <a:spcBef>
                <a:spcPct val="60000"/>
              </a:spcBef>
              <a:buFontTx/>
              <a:buNone/>
            </a:pPr>
            <a:r>
              <a:rPr lang="en-US" altLang="zh-CN" sz="1900" b="1" dirty="0" smtClean="0">
                <a:solidFill>
                  <a:schemeClr val="tx1"/>
                </a:solidFill>
                <a:latin typeface="Perpetua" pitchFamily="18" charset="0"/>
                <a:ea typeface="宋体" charset="-122"/>
              </a:rPr>
              <a:t>  1600 million </a:t>
            </a:r>
            <a:r>
              <a:rPr lang="en-US" altLang="zh-CN" sz="1900" b="1" dirty="0" smtClean="0">
                <a:solidFill>
                  <a:srgbClr val="FF0000"/>
                </a:solidFill>
                <a:latin typeface="Perpetua" pitchFamily="18" charset="0"/>
                <a:ea typeface="宋体" charset="-122"/>
              </a:rPr>
              <a:t>lack adequate shelter </a:t>
            </a:r>
            <a:r>
              <a:rPr lang="en-US" altLang="zh-CN" sz="1900" b="1" dirty="0" smtClean="0">
                <a:solidFill>
                  <a:schemeClr val="tx1"/>
                </a:solidFill>
                <a:latin typeface="Perpetua" pitchFamily="18" charset="0"/>
                <a:ea typeface="宋体" charset="-122"/>
              </a:rPr>
              <a:t>(UN Special Rapporteur 2005),</a:t>
            </a:r>
          </a:p>
          <a:p>
            <a:pPr marL="0" indent="0" eaLnBrk="1" hangingPunct="1">
              <a:lnSpc>
                <a:spcPct val="105000"/>
              </a:lnSpc>
              <a:spcBef>
                <a:spcPct val="60000"/>
              </a:spcBef>
              <a:buFontTx/>
              <a:buNone/>
            </a:pPr>
            <a:r>
              <a:rPr lang="en-US" altLang="zh-CN" sz="1900" b="1" dirty="0" smtClean="0">
                <a:solidFill>
                  <a:schemeClr val="tx1"/>
                </a:solidFill>
                <a:latin typeface="Perpetua" pitchFamily="18" charset="0"/>
                <a:ea typeface="宋体" charset="-122"/>
              </a:rPr>
              <a:t>  1600 million </a:t>
            </a:r>
            <a:r>
              <a:rPr lang="en-US" altLang="zh-CN" sz="1900" b="1" dirty="0" smtClean="0">
                <a:solidFill>
                  <a:srgbClr val="FF0000"/>
                </a:solidFill>
                <a:latin typeface="Perpetua" pitchFamily="18" charset="0"/>
                <a:ea typeface="宋体" charset="-122"/>
              </a:rPr>
              <a:t>lack electricity </a:t>
            </a:r>
            <a:r>
              <a:rPr lang="en-US" altLang="zh-CN" sz="1900" b="1" dirty="0" smtClean="0">
                <a:solidFill>
                  <a:schemeClr val="tx1"/>
                </a:solidFill>
                <a:latin typeface="Perpetua" pitchFamily="18" charset="0"/>
                <a:ea typeface="宋体" charset="-122"/>
              </a:rPr>
              <a:t>(UN Habitat, “Urban Energy”),</a:t>
            </a:r>
          </a:p>
          <a:p>
            <a:pPr marL="0" indent="0" eaLnBrk="1" hangingPunct="1">
              <a:lnSpc>
                <a:spcPct val="105000"/>
              </a:lnSpc>
              <a:spcBef>
                <a:spcPct val="60000"/>
              </a:spcBef>
              <a:buFontTx/>
              <a:buNone/>
            </a:pPr>
            <a:r>
              <a:rPr lang="en-US" altLang="zh-CN" sz="1900" b="1" dirty="0" smtClean="0">
                <a:solidFill>
                  <a:schemeClr val="tx1"/>
                </a:solidFill>
                <a:latin typeface="Perpetua" pitchFamily="18" charset="0"/>
                <a:ea typeface="宋体" charset="-122"/>
              </a:rPr>
              <a:t>  2500 million </a:t>
            </a:r>
            <a:r>
              <a:rPr lang="en-US" altLang="zh-CN" sz="1900" b="1" dirty="0" smtClean="0">
                <a:solidFill>
                  <a:srgbClr val="FF0000"/>
                </a:solidFill>
                <a:latin typeface="Perpetua" pitchFamily="18" charset="0"/>
                <a:ea typeface="宋体" charset="-122"/>
              </a:rPr>
              <a:t>lack adequate sanitation </a:t>
            </a:r>
            <a:r>
              <a:rPr lang="en-US" altLang="zh-CN" sz="1900" b="1" dirty="0" smtClean="0">
                <a:solidFill>
                  <a:schemeClr val="tx1"/>
                </a:solidFill>
                <a:latin typeface="Perpetua" pitchFamily="18" charset="0"/>
                <a:ea typeface="宋体" charset="-122"/>
              </a:rPr>
              <a:t>(MDG Report 2012, p. 5),</a:t>
            </a:r>
          </a:p>
          <a:p>
            <a:pPr marL="0" indent="0" eaLnBrk="1" hangingPunct="1">
              <a:lnSpc>
                <a:spcPct val="105000"/>
              </a:lnSpc>
              <a:spcBef>
                <a:spcPct val="60000"/>
              </a:spcBef>
              <a:buFontTx/>
              <a:buNone/>
            </a:pPr>
            <a:r>
              <a:rPr lang="en-US" altLang="zh-CN" sz="1900" b="1" dirty="0" smtClean="0">
                <a:solidFill>
                  <a:schemeClr val="tx1"/>
                </a:solidFill>
                <a:latin typeface="Perpetua" pitchFamily="18" charset="0"/>
                <a:ea typeface="宋体" charset="-122"/>
              </a:rPr>
              <a:t>    796 million adults </a:t>
            </a:r>
            <a:r>
              <a:rPr lang="en-US" altLang="zh-CN" sz="1900" b="1" dirty="0" smtClean="0">
                <a:solidFill>
                  <a:srgbClr val="FF0000"/>
                </a:solidFill>
                <a:latin typeface="Perpetua" pitchFamily="18" charset="0"/>
                <a:ea typeface="宋体" charset="-122"/>
              </a:rPr>
              <a:t>are illiterate </a:t>
            </a:r>
            <a:r>
              <a:rPr lang="en-US" altLang="zh-CN" sz="1900" b="1" dirty="0" smtClean="0">
                <a:solidFill>
                  <a:schemeClr val="tx1"/>
                </a:solidFill>
                <a:latin typeface="Perpetua" pitchFamily="18" charset="0"/>
                <a:ea typeface="宋体" charset="-122"/>
              </a:rPr>
              <a:t>(www.uis.unesco.org),</a:t>
            </a:r>
          </a:p>
          <a:p>
            <a:pPr marL="0" indent="0" eaLnBrk="1" hangingPunct="1">
              <a:lnSpc>
                <a:spcPct val="105000"/>
              </a:lnSpc>
              <a:spcBef>
                <a:spcPct val="60000"/>
              </a:spcBef>
              <a:buFontTx/>
              <a:buNone/>
            </a:pPr>
            <a:r>
              <a:rPr lang="en-US" altLang="zh-CN" sz="1900" b="1" dirty="0" smtClean="0">
                <a:solidFill>
                  <a:schemeClr val="tx1"/>
                </a:solidFill>
                <a:latin typeface="Perpetua" pitchFamily="18" charset="0"/>
                <a:ea typeface="宋体" charset="-122"/>
              </a:rPr>
              <a:t>    218 million </a:t>
            </a:r>
            <a:r>
              <a:rPr lang="en-US" altLang="zh-CN" sz="1900" b="1" dirty="0" smtClean="0">
                <a:solidFill>
                  <a:srgbClr val="FF0000"/>
                </a:solidFill>
                <a:latin typeface="Perpetua" pitchFamily="18" charset="0"/>
                <a:ea typeface="宋体" charset="-122"/>
              </a:rPr>
              <a:t>children (aged 5 to 17) d</a:t>
            </a:r>
            <a:r>
              <a:rPr lang="en-AU" altLang="zh-CN" sz="1900" b="1" dirty="0" smtClean="0">
                <a:solidFill>
                  <a:srgbClr val="FF0000"/>
                </a:solidFill>
                <a:latin typeface="Perpetua" pitchFamily="18" charset="0"/>
                <a:ea typeface="宋体" charset="-122"/>
              </a:rPr>
              <a:t>o wage work outside their household </a:t>
            </a:r>
            <a:r>
              <a:rPr lang="en-AU" altLang="zh-CN" sz="1900" b="1" dirty="0" smtClean="0">
                <a:solidFill>
                  <a:schemeClr val="tx1"/>
                </a:solidFill>
                <a:latin typeface="Perpetua" pitchFamily="18" charset="0"/>
                <a:ea typeface="宋体" charset="-122"/>
              </a:rPr>
              <a:t>— often under slavery-like and hazardous conditions: as soldiers, prostitutes or domestic servants, or in agriculture, construction, textile or carpet production.</a:t>
            </a:r>
            <a:r>
              <a:rPr lang="en-US" altLang="zh-CN" sz="1900" b="1" dirty="0" smtClean="0">
                <a:solidFill>
                  <a:schemeClr val="tx1"/>
                </a:solidFill>
                <a:latin typeface="Perpetua" pitchFamily="18" charset="0"/>
                <a:ea typeface="宋体" charset="-122"/>
              </a:rPr>
              <a:t> ILO: </a:t>
            </a:r>
            <a:r>
              <a:rPr lang="en-US" altLang="zh-CN" sz="1900" b="1" i="1" dirty="0" smtClean="0">
                <a:solidFill>
                  <a:schemeClr val="tx1"/>
                </a:solidFill>
                <a:latin typeface="Perpetua" pitchFamily="18" charset="0"/>
                <a:ea typeface="宋体" charset="-122"/>
              </a:rPr>
              <a:t>The End of Child </a:t>
            </a:r>
            <a:r>
              <a:rPr lang="en-US" altLang="zh-CN" sz="1900" b="1" i="1" dirty="0" err="1" smtClean="0">
                <a:solidFill>
                  <a:schemeClr val="tx1"/>
                </a:solidFill>
                <a:latin typeface="Perpetua" pitchFamily="18" charset="0"/>
                <a:ea typeface="宋体" charset="-122"/>
              </a:rPr>
              <a:t>Labour</a:t>
            </a:r>
            <a:r>
              <a:rPr lang="en-US" altLang="zh-CN" sz="1900" b="1" i="1" dirty="0" smtClean="0">
                <a:solidFill>
                  <a:schemeClr val="tx1"/>
                </a:solidFill>
                <a:latin typeface="Perpetua" pitchFamily="18" charset="0"/>
                <a:ea typeface="宋体" charset="-122"/>
              </a:rPr>
              <a:t>, Within Reach</a:t>
            </a:r>
            <a:r>
              <a:rPr lang="en-US" altLang="zh-CN" sz="1900" b="1" dirty="0" smtClean="0">
                <a:solidFill>
                  <a:schemeClr val="tx1"/>
                </a:solidFill>
                <a:latin typeface="Perpetua" pitchFamily="18" charset="0"/>
                <a:ea typeface="宋体" charset="-122"/>
              </a:rPr>
              <a:t>,</a:t>
            </a:r>
            <a:r>
              <a:rPr lang="en-US" altLang="zh-CN" sz="1900" b="1" i="1" dirty="0" smtClean="0">
                <a:solidFill>
                  <a:schemeClr val="tx1"/>
                </a:solidFill>
                <a:latin typeface="Perpetua" pitchFamily="18" charset="0"/>
                <a:ea typeface="宋体" charset="-122"/>
              </a:rPr>
              <a:t> </a:t>
            </a:r>
            <a:r>
              <a:rPr lang="en-US" altLang="zh-CN" sz="1900" b="1" dirty="0" smtClean="0">
                <a:solidFill>
                  <a:schemeClr val="tx1"/>
                </a:solidFill>
                <a:latin typeface="Perpetua" pitchFamily="18" charset="0"/>
                <a:ea typeface="宋体" charset="-122"/>
              </a:rPr>
              <a:t>2006, pp. 9, 11, 17-18.</a:t>
            </a:r>
          </a:p>
        </p:txBody>
      </p:sp>
      <p:sp>
        <p:nvSpPr>
          <p:cNvPr id="57349" name="Rectangle 4"/>
          <p:cNvSpPr>
            <a:spLocks noChangeArrowheads="1"/>
          </p:cNvSpPr>
          <p:nvPr/>
        </p:nvSpPr>
        <p:spPr bwMode="auto">
          <a:xfrm>
            <a:off x="0" y="0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zh-CN" altLang="en-US" sz="1400">
                <a:ea typeface="宋体" charset="-122"/>
              </a:rPr>
              <a:t>  </a:t>
            </a:r>
            <a:endParaRPr lang="zh-CN" altLang="en-US">
              <a:ea typeface="宋体" charset="-122"/>
            </a:endParaRPr>
          </a:p>
        </p:txBody>
      </p:sp>
      <p:sp>
        <p:nvSpPr>
          <p:cNvPr id="57350" name="Rectangle 5"/>
          <p:cNvSpPr>
            <a:spLocks noChangeArrowheads="1"/>
          </p:cNvSpPr>
          <p:nvPr/>
        </p:nvSpPr>
        <p:spPr bwMode="auto">
          <a:xfrm>
            <a:off x="0" y="0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zh-CN" altLang="en-US" sz="1400">
                <a:ea typeface="宋体" charset="-122"/>
              </a:rPr>
              <a:t>  </a:t>
            </a:r>
            <a:endParaRPr lang="zh-CN" altLang="en-US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96964448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1B7BB6B-C721-4ACA-BBB0-CC26F1CF352C}" type="slidenum">
              <a:rPr lang="en-US" i="0" smtClean="0">
                <a:solidFill>
                  <a:srgbClr val="FFFF00"/>
                </a:solidFill>
              </a:rPr>
              <a:pPr eaLnBrk="1" hangingPunct="1"/>
              <a:t>7</a:t>
            </a:fld>
            <a:endParaRPr lang="en-US" i="0" smtClean="0">
              <a:solidFill>
                <a:srgbClr val="FFFF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18046117"/>
              </p:ext>
            </p:extLst>
          </p:nvPr>
        </p:nvGraphicFramePr>
        <p:xfrm>
          <a:off x="0" y="0"/>
          <a:ext cx="9144000" cy="6858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8990"/>
                <a:gridCol w="2957185"/>
                <a:gridCol w="3227825"/>
              </a:tblGrid>
              <a:tr h="11844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Perpetua" pitchFamily="18" charset="0"/>
                        </a:rPr>
                        <a:t>Quintiles as defined by Snapshot View</a:t>
                      </a:r>
                      <a:endParaRPr lang="en-US" sz="2400" dirty="0">
                        <a:solidFill>
                          <a:srgbClr val="FFFF00"/>
                        </a:solidFill>
                        <a:latin typeface="Perpetua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Perpetua" pitchFamily="18" charset="0"/>
                        </a:rPr>
                        <a:t>Life-expectancy</a:t>
                      </a:r>
                      <a:endParaRPr lang="en-US" sz="2400" dirty="0">
                        <a:solidFill>
                          <a:srgbClr val="FFFF00"/>
                        </a:solidFill>
                        <a:latin typeface="Perpetua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Perpetua" pitchFamily="18" charset="0"/>
                        </a:rPr>
                        <a:t>Group Size as Defined by Whole-Person View</a:t>
                      </a:r>
                      <a:endParaRPr lang="en-US" sz="2400" dirty="0">
                        <a:solidFill>
                          <a:srgbClr val="FFFF00"/>
                        </a:solidFill>
                        <a:latin typeface="Perpetua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945592">
                <a:tc>
                  <a:txBody>
                    <a:bodyPr/>
                    <a:lstStyle/>
                    <a:p>
                      <a:pPr algn="ctr"/>
                      <a:r>
                        <a:rPr lang="en-US" sz="2500" b="1" baseline="0" dirty="0" smtClean="0">
                          <a:solidFill>
                            <a:srgbClr val="BC14A4"/>
                          </a:solidFill>
                          <a:latin typeface="Perpetua" pitchFamily="18" charset="0"/>
                        </a:rPr>
                        <a:t>Poorest 20%</a:t>
                      </a:r>
                      <a:endParaRPr lang="en-US" sz="2500" b="1" baseline="0" dirty="0">
                        <a:solidFill>
                          <a:srgbClr val="BC14A4"/>
                        </a:solidFill>
                        <a:latin typeface="Perpetu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Perpetua" pitchFamily="18" charset="0"/>
                        </a:rPr>
                        <a:t>36 years</a:t>
                      </a:r>
                      <a:endParaRPr lang="en-US" sz="3200" b="1" dirty="0">
                        <a:latin typeface="Perpetu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Perpetua" pitchFamily="18" charset="0"/>
                        </a:rPr>
                        <a:t>34%</a:t>
                      </a:r>
                      <a:endParaRPr lang="en-US" sz="3200" b="1" dirty="0">
                        <a:latin typeface="Perpetua" pitchFamily="18" charset="0"/>
                      </a:endParaRPr>
                    </a:p>
                  </a:txBody>
                  <a:tcPr anchor="ctr"/>
                </a:tc>
              </a:tr>
              <a:tr h="945592">
                <a:tc>
                  <a:txBody>
                    <a:bodyPr/>
                    <a:lstStyle/>
                    <a:p>
                      <a:pPr algn="ctr"/>
                      <a:r>
                        <a:rPr lang="en-US" sz="2500" b="1" baseline="0" dirty="0" smtClean="0">
                          <a:solidFill>
                            <a:srgbClr val="BC14A4"/>
                          </a:solidFill>
                          <a:latin typeface="Perpetua" pitchFamily="18" charset="0"/>
                        </a:rPr>
                        <a:t>Second-poorest 20%</a:t>
                      </a:r>
                      <a:endParaRPr lang="en-US" sz="2500" b="1" baseline="0" dirty="0">
                        <a:solidFill>
                          <a:srgbClr val="BC14A4"/>
                        </a:solidFill>
                        <a:latin typeface="Perpetu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Perpetua" pitchFamily="18" charset="0"/>
                        </a:rPr>
                        <a:t>60 years</a:t>
                      </a:r>
                      <a:endParaRPr lang="en-US" sz="3200" b="1" dirty="0">
                        <a:latin typeface="Perpetu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Perpetua" pitchFamily="18" charset="0"/>
                        </a:rPr>
                        <a:t>20%</a:t>
                      </a:r>
                      <a:endParaRPr lang="en-US" sz="3200" b="1" dirty="0">
                        <a:latin typeface="Perpetua" pitchFamily="18" charset="0"/>
                      </a:endParaRPr>
                    </a:p>
                  </a:txBody>
                  <a:tcPr anchor="ctr"/>
                </a:tc>
              </a:tr>
              <a:tr h="945592">
                <a:tc>
                  <a:txBody>
                    <a:bodyPr/>
                    <a:lstStyle/>
                    <a:p>
                      <a:pPr algn="ctr"/>
                      <a:r>
                        <a:rPr lang="en-US" sz="2500" b="1" baseline="0" dirty="0" smtClean="0">
                          <a:solidFill>
                            <a:srgbClr val="BC14A4"/>
                          </a:solidFill>
                          <a:latin typeface="Perpetua" pitchFamily="18" charset="0"/>
                        </a:rPr>
                        <a:t>Middle 20%</a:t>
                      </a:r>
                      <a:endParaRPr lang="en-US" sz="2500" b="1" baseline="0" dirty="0">
                        <a:solidFill>
                          <a:srgbClr val="BC14A4"/>
                        </a:solidFill>
                        <a:latin typeface="Perpetu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Perpetua" pitchFamily="18" charset="0"/>
                        </a:rPr>
                        <a:t>72 years</a:t>
                      </a:r>
                      <a:endParaRPr lang="en-US" sz="3200" b="1" dirty="0">
                        <a:latin typeface="Perpetu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Perpetua" pitchFamily="18" charset="0"/>
                        </a:rPr>
                        <a:t>17%</a:t>
                      </a:r>
                      <a:endParaRPr lang="en-US" sz="3200" b="1" dirty="0">
                        <a:latin typeface="Perpetua" pitchFamily="18" charset="0"/>
                      </a:endParaRPr>
                    </a:p>
                  </a:txBody>
                  <a:tcPr anchor="ctr"/>
                </a:tc>
              </a:tr>
              <a:tr h="945592">
                <a:tc>
                  <a:txBody>
                    <a:bodyPr/>
                    <a:lstStyle/>
                    <a:p>
                      <a:pPr algn="ctr"/>
                      <a:r>
                        <a:rPr lang="en-US" sz="2500" b="1" baseline="0" dirty="0" smtClean="0">
                          <a:solidFill>
                            <a:srgbClr val="BC14A4"/>
                          </a:solidFill>
                          <a:latin typeface="Perpetua" pitchFamily="18" charset="0"/>
                        </a:rPr>
                        <a:t>Second-richest 20%</a:t>
                      </a:r>
                      <a:endParaRPr lang="en-US" sz="2500" b="1" baseline="0" dirty="0">
                        <a:solidFill>
                          <a:srgbClr val="BC14A4"/>
                        </a:solidFill>
                        <a:latin typeface="Perpetu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Perpetua" pitchFamily="18" charset="0"/>
                        </a:rPr>
                        <a:t>80 years</a:t>
                      </a:r>
                      <a:endParaRPr lang="en-US" sz="3200" b="1" dirty="0">
                        <a:latin typeface="Perpetu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Perpetua" pitchFamily="18" charset="0"/>
                        </a:rPr>
                        <a:t>15%</a:t>
                      </a:r>
                      <a:endParaRPr lang="en-US" sz="3200" b="1" dirty="0">
                        <a:latin typeface="Perpetua" pitchFamily="18" charset="0"/>
                      </a:endParaRPr>
                    </a:p>
                  </a:txBody>
                  <a:tcPr anchor="ctr"/>
                </a:tc>
              </a:tr>
              <a:tr h="945592">
                <a:tc>
                  <a:txBody>
                    <a:bodyPr/>
                    <a:lstStyle/>
                    <a:p>
                      <a:pPr algn="ctr"/>
                      <a:r>
                        <a:rPr lang="en-US" sz="2500" b="1" baseline="0" dirty="0" smtClean="0">
                          <a:solidFill>
                            <a:srgbClr val="BC14A4"/>
                          </a:solidFill>
                          <a:latin typeface="Perpetua" pitchFamily="18" charset="0"/>
                        </a:rPr>
                        <a:t>Richest 20%</a:t>
                      </a:r>
                      <a:endParaRPr lang="en-US" sz="2500" b="1" baseline="0" dirty="0">
                        <a:solidFill>
                          <a:srgbClr val="BC14A4"/>
                        </a:solidFill>
                        <a:latin typeface="Perpetu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Perpetua" pitchFamily="18" charset="0"/>
                        </a:rPr>
                        <a:t>84 years</a:t>
                      </a:r>
                      <a:endParaRPr lang="en-US" sz="3200" b="1" dirty="0">
                        <a:latin typeface="Perpetu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Perpetua" pitchFamily="18" charset="0"/>
                        </a:rPr>
                        <a:t>14%</a:t>
                      </a:r>
                      <a:endParaRPr lang="en-US" sz="3200" b="1" dirty="0">
                        <a:latin typeface="Perpetua" pitchFamily="18" charset="0"/>
                      </a:endParaRPr>
                    </a:p>
                  </a:txBody>
                  <a:tcPr anchor="ctr"/>
                </a:tc>
              </a:tr>
              <a:tr h="945592">
                <a:tc gridSpan="3">
                  <a:txBody>
                    <a:bodyPr/>
                    <a:lstStyle/>
                    <a:p>
                      <a:pPr algn="ctr"/>
                      <a:r>
                        <a:rPr lang="en-US" sz="2700" b="1" baseline="0" dirty="0" smtClean="0">
                          <a:solidFill>
                            <a:srgbClr val="FFFF00"/>
                          </a:solidFill>
                          <a:latin typeface="Perpetua" pitchFamily="18" charset="0"/>
                        </a:rPr>
                        <a:t>Over a third of all lives lived in the poorest fifth of humanity?</a:t>
                      </a:r>
                      <a:endParaRPr lang="en-US" sz="2700" b="1" baseline="0" dirty="0">
                        <a:solidFill>
                          <a:srgbClr val="FFFF00"/>
                        </a:solidFill>
                        <a:latin typeface="Perpetua" pitchFamily="18" charset="0"/>
                      </a:endParaRPr>
                    </a:p>
                  </a:txBody>
                  <a:tcPr anchor="ctr">
                    <a:solidFill>
                      <a:srgbClr val="81096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61765491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8622571-D9A2-4337-822F-FC8523CF6ADC}" type="slidenum">
              <a:rPr lang="en-US" i="0" smtClean="0">
                <a:solidFill>
                  <a:srgbClr val="FFFF00"/>
                </a:solidFill>
              </a:rPr>
              <a:pPr eaLnBrk="1" hangingPunct="1"/>
              <a:t>8</a:t>
            </a:fld>
            <a:endParaRPr lang="en-US" i="0" smtClean="0">
              <a:solidFill>
                <a:srgbClr val="FFFF00"/>
              </a:solidFill>
            </a:endParaRPr>
          </a:p>
        </p:txBody>
      </p:sp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9144000" cy="1212351"/>
          </a:xfrm>
        </p:spPr>
        <p:txBody>
          <a:bodyPr/>
          <a:lstStyle/>
          <a:p>
            <a:pPr eaLnBrk="1" hangingPunct="1"/>
            <a:r>
              <a:rPr lang="en-US" sz="4400" b="1" dirty="0" smtClean="0">
                <a:solidFill>
                  <a:srgbClr val="FFFF00"/>
                </a:solidFill>
                <a:latin typeface="Perpetua" pitchFamily="18" charset="0"/>
              </a:rPr>
              <a:t>At Least a Third of Human Deaths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28600" y="1752600"/>
            <a:ext cx="9372600" cy="5475269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  <a:spcBef>
                <a:spcPct val="30000"/>
              </a:spcBef>
              <a:spcAft>
                <a:spcPct val="15000"/>
              </a:spcAft>
              <a:buFontTx/>
              <a:buNone/>
            </a:pPr>
            <a:r>
              <a:rPr lang="en-US" altLang="zh-CN" sz="2400" dirty="0" smtClean="0">
                <a:ea typeface="宋体" charset="-122"/>
              </a:rPr>
              <a:t>	</a:t>
            </a:r>
            <a:r>
              <a:rPr lang="en-US" altLang="zh-CN" sz="2400" b="1" dirty="0" smtClean="0">
                <a:solidFill>
                  <a:schemeClr val="tx1"/>
                </a:solidFill>
                <a:latin typeface="Perpetua" pitchFamily="18" charset="0"/>
                <a:ea typeface="宋体" charset="-122"/>
              </a:rPr>
              <a:t>— some 18 (out of 57) million per year or 50,000 daily — are due to poverty-related causes, in thousands:</a:t>
            </a:r>
          </a:p>
          <a:p>
            <a:pPr algn="ctr" eaLnBrk="1" hangingPunct="1">
              <a:lnSpc>
                <a:spcPct val="90000"/>
              </a:lnSpc>
              <a:spcBef>
                <a:spcPct val="30000"/>
              </a:spcBef>
              <a:spcAft>
                <a:spcPct val="15000"/>
              </a:spcAft>
              <a:buFontTx/>
              <a:buNone/>
            </a:pPr>
            <a:r>
              <a:rPr lang="en-US" altLang="zh-CN" sz="2400" b="1" dirty="0" smtClean="0">
                <a:solidFill>
                  <a:schemeClr val="tx1"/>
                </a:solidFill>
                <a:latin typeface="Perpetua" pitchFamily="18" charset="0"/>
                <a:ea typeface="宋体" charset="-122"/>
              </a:rPr>
              <a:t>	diarrhea (2163) and malnutrition (487),</a:t>
            </a:r>
          </a:p>
          <a:p>
            <a:pPr algn="ctr" eaLnBrk="1" hangingPunct="1">
              <a:lnSpc>
                <a:spcPct val="90000"/>
              </a:lnSpc>
              <a:spcBef>
                <a:spcPct val="30000"/>
              </a:spcBef>
              <a:spcAft>
                <a:spcPct val="15000"/>
              </a:spcAft>
              <a:buFontTx/>
              <a:buNone/>
            </a:pPr>
            <a:r>
              <a:rPr lang="en-US" altLang="zh-CN" sz="2400" b="1" dirty="0" smtClean="0">
                <a:solidFill>
                  <a:schemeClr val="tx1"/>
                </a:solidFill>
                <a:latin typeface="Perpetua" pitchFamily="18" charset="0"/>
                <a:ea typeface="宋体" charset="-122"/>
              </a:rPr>
              <a:t>	perinatal (3180) and maternal conditions (527), </a:t>
            </a:r>
          </a:p>
          <a:p>
            <a:pPr algn="ctr" eaLnBrk="1" hangingPunct="1">
              <a:lnSpc>
                <a:spcPct val="90000"/>
              </a:lnSpc>
              <a:spcBef>
                <a:spcPct val="30000"/>
              </a:spcBef>
              <a:spcAft>
                <a:spcPct val="15000"/>
              </a:spcAft>
              <a:buFontTx/>
              <a:buNone/>
            </a:pPr>
            <a:r>
              <a:rPr lang="en-US" altLang="zh-CN" sz="2400" b="1" dirty="0" smtClean="0">
                <a:solidFill>
                  <a:schemeClr val="tx1"/>
                </a:solidFill>
                <a:latin typeface="Perpetua" pitchFamily="18" charset="0"/>
                <a:ea typeface="宋体" charset="-122"/>
              </a:rPr>
              <a:t>	childhood diseases (847 — half measles),</a:t>
            </a:r>
          </a:p>
          <a:p>
            <a:pPr algn="ctr" eaLnBrk="1" hangingPunct="1">
              <a:lnSpc>
                <a:spcPct val="90000"/>
              </a:lnSpc>
              <a:spcBef>
                <a:spcPct val="30000"/>
              </a:spcBef>
              <a:spcAft>
                <a:spcPct val="15000"/>
              </a:spcAft>
              <a:buFontTx/>
              <a:buNone/>
            </a:pPr>
            <a:r>
              <a:rPr lang="en-US" altLang="zh-CN" sz="2400" b="1" dirty="0" smtClean="0">
                <a:solidFill>
                  <a:schemeClr val="tx1"/>
                </a:solidFill>
                <a:latin typeface="Perpetua" pitchFamily="18" charset="0"/>
                <a:ea typeface="宋体" charset="-122"/>
              </a:rPr>
              <a:t>	tuberculosis (1464), meningitis (340), hepatitis (159),</a:t>
            </a:r>
          </a:p>
          <a:p>
            <a:pPr algn="ctr" eaLnBrk="1" hangingPunct="1">
              <a:lnSpc>
                <a:spcPct val="90000"/>
              </a:lnSpc>
              <a:spcBef>
                <a:spcPct val="30000"/>
              </a:spcBef>
              <a:spcAft>
                <a:spcPct val="15000"/>
              </a:spcAft>
              <a:buFontTx/>
              <a:buNone/>
            </a:pPr>
            <a:r>
              <a:rPr lang="en-US" altLang="zh-CN" sz="2400" b="1" dirty="0" smtClean="0">
                <a:solidFill>
                  <a:schemeClr val="tx1"/>
                </a:solidFill>
                <a:latin typeface="Perpetua" pitchFamily="18" charset="0"/>
                <a:ea typeface="宋体" charset="-122"/>
              </a:rPr>
              <a:t>	malaria (889) and other tropical diseases (152),</a:t>
            </a:r>
          </a:p>
          <a:p>
            <a:pPr algn="ctr" eaLnBrk="1" hangingPunct="1">
              <a:lnSpc>
                <a:spcPct val="90000"/>
              </a:lnSpc>
              <a:spcBef>
                <a:spcPct val="30000"/>
              </a:spcBef>
              <a:spcAft>
                <a:spcPct val="15000"/>
              </a:spcAft>
              <a:buFontTx/>
              <a:buNone/>
            </a:pPr>
            <a:r>
              <a:rPr lang="en-US" altLang="zh-CN" sz="2400" b="1" dirty="0" smtClean="0">
                <a:solidFill>
                  <a:schemeClr val="tx1"/>
                </a:solidFill>
                <a:latin typeface="Perpetua" pitchFamily="18" charset="0"/>
                <a:ea typeface="宋体" charset="-122"/>
              </a:rPr>
              <a:t>	respiratory infections (4259 — mainly pneumonia),</a:t>
            </a:r>
          </a:p>
          <a:p>
            <a:pPr algn="ctr" eaLnBrk="1" hangingPunct="1">
              <a:lnSpc>
                <a:spcPct val="90000"/>
              </a:lnSpc>
              <a:spcBef>
                <a:spcPct val="30000"/>
              </a:spcBef>
              <a:spcAft>
                <a:spcPct val="15000"/>
              </a:spcAft>
              <a:buFontTx/>
              <a:buNone/>
            </a:pPr>
            <a:r>
              <a:rPr lang="en-US" altLang="zh-CN" sz="2400" b="1" dirty="0" smtClean="0">
                <a:solidFill>
                  <a:schemeClr val="tx1"/>
                </a:solidFill>
                <a:latin typeface="Perpetua" pitchFamily="18" charset="0"/>
                <a:ea typeface="宋体" charset="-122"/>
              </a:rPr>
              <a:t>	HIV/AIDS (2040), sexually transmitted diseases (128).</a:t>
            </a:r>
          </a:p>
          <a:p>
            <a:pPr algn="r" eaLnBrk="1" hangingPunct="1">
              <a:lnSpc>
                <a:spcPct val="90000"/>
              </a:lnSpc>
              <a:spcBef>
                <a:spcPct val="30000"/>
              </a:spcBef>
              <a:spcAft>
                <a:spcPct val="15000"/>
              </a:spcAft>
              <a:buFontTx/>
              <a:buNone/>
            </a:pPr>
            <a:r>
              <a:rPr lang="en-US" altLang="zh-CN" sz="2200" b="1" dirty="0" smtClean="0">
                <a:solidFill>
                  <a:schemeClr val="tx1"/>
                </a:solidFill>
                <a:latin typeface="Perpetua" pitchFamily="18" charset="0"/>
                <a:ea typeface="宋体" charset="-122"/>
              </a:rPr>
              <a:t>   </a:t>
            </a:r>
            <a:r>
              <a:rPr lang="en-US" altLang="zh-CN" sz="2000" b="1" dirty="0" smtClean="0">
                <a:solidFill>
                  <a:schemeClr val="tx1"/>
                </a:solidFill>
                <a:latin typeface="Perpetua" pitchFamily="18" charset="0"/>
                <a:ea typeface="宋体" charset="-122"/>
              </a:rPr>
              <a:t>WHO: </a:t>
            </a:r>
            <a:r>
              <a:rPr lang="en-US" altLang="zh-CN" sz="2000" b="1" i="1" dirty="0" smtClean="0">
                <a:solidFill>
                  <a:schemeClr val="tx1"/>
                </a:solidFill>
                <a:latin typeface="Perpetua" pitchFamily="18" charset="0"/>
                <a:ea typeface="宋体" charset="-122"/>
              </a:rPr>
              <a:t>World Health Organization, Global Burden of Disease: 2004 Update</a:t>
            </a:r>
            <a:r>
              <a:rPr lang="en-US" altLang="zh-CN" sz="2000" b="1" dirty="0" smtClean="0">
                <a:solidFill>
                  <a:schemeClr val="tx1"/>
                </a:solidFill>
                <a:latin typeface="Perpetua" pitchFamily="18" charset="0"/>
                <a:ea typeface="宋体" charset="-122"/>
              </a:rPr>
              <a:t>, Geneva 2008, Table A1, pp. 54-59.</a:t>
            </a:r>
            <a:endParaRPr lang="en-US" sz="2000" b="1" dirty="0" smtClean="0">
              <a:solidFill>
                <a:schemeClr val="tx1"/>
              </a:solidFill>
              <a:latin typeface="Perpetua" pitchFamily="18" charset="0"/>
              <a:ea typeface="宋体" charset="-122"/>
            </a:endParaRPr>
          </a:p>
          <a:p>
            <a:pPr algn="r" eaLnBrk="1" hangingPunct="1">
              <a:lnSpc>
                <a:spcPct val="90000"/>
              </a:lnSpc>
              <a:spcBef>
                <a:spcPct val="30000"/>
              </a:spcBef>
              <a:spcAft>
                <a:spcPct val="15000"/>
              </a:spcAft>
              <a:buFontTx/>
              <a:buNone/>
            </a:pPr>
            <a:endParaRPr lang="en-US" sz="2000" b="1" dirty="0" smtClean="0">
              <a:solidFill>
                <a:schemeClr val="tx1"/>
              </a:solidFill>
              <a:latin typeface="Perpetua" pitchFamily="18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43309853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4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5"/>
          <p:cNvSpPr txBox="1">
            <a:spLocks noGrp="1"/>
          </p:cNvSpPr>
          <p:nvPr/>
        </p:nvSpPr>
        <p:spPr bwMode="auto">
          <a:xfrm>
            <a:off x="8604250" y="6424613"/>
            <a:ext cx="53975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DA2AC92-C117-4A9B-AF01-BE741A513EFF}" type="slidenum">
              <a:rPr lang="en-US" sz="1600" i="0">
                <a:solidFill>
                  <a:srgbClr val="FFFF00"/>
                </a:solidFill>
              </a:rPr>
              <a:pPr algn="r" eaLnBrk="1" hangingPunct="1"/>
              <a:t>9</a:t>
            </a:fld>
            <a:endParaRPr lang="en-US" sz="1600" i="0">
              <a:solidFill>
                <a:srgbClr val="FFFF00"/>
              </a:solidFill>
            </a:endParaRPr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77938"/>
          </a:xfrm>
        </p:spPr>
        <p:txBody>
          <a:bodyPr/>
          <a:lstStyle/>
          <a:p>
            <a:r>
              <a:rPr lang="en-US" altLang="zh-CN" sz="4400" b="1" dirty="0">
                <a:solidFill>
                  <a:srgbClr val="FFFF00"/>
                </a:solidFill>
                <a:latin typeface="Perpetua" pitchFamily="18" charset="0"/>
                <a:ea typeface="宋体" pitchFamily="2" charset="-122"/>
              </a:rPr>
              <a:t>Millions of Deaths</a:t>
            </a:r>
            <a:endParaRPr lang="en-US" altLang="zh-CN" sz="4400" b="1" dirty="0" smtClean="0">
              <a:solidFill>
                <a:srgbClr val="FFFF00"/>
              </a:solidFill>
              <a:latin typeface="Perpetua" pitchFamily="18" charset="0"/>
              <a:ea typeface="宋体" pitchFamily="2" charset="-122"/>
            </a:endParaRPr>
          </a:p>
        </p:txBody>
      </p:sp>
      <p:graphicFrame>
        <p:nvGraphicFramePr>
          <p:cNvPr id="2" name="Object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74804610"/>
              </p:ext>
            </p:extLst>
          </p:nvPr>
        </p:nvGraphicFramePr>
        <p:xfrm>
          <a:off x="-101601" y="1017587"/>
          <a:ext cx="9875520" cy="640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78424064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Folio.thmx</Template>
  <TotalTime>4868</TotalTime>
  <Words>2079</Words>
  <Application>Microsoft Macintosh PowerPoint</Application>
  <PresentationFormat>On-screen Show (4:3)</PresentationFormat>
  <Paragraphs>340</Paragraphs>
  <Slides>40</Slides>
  <Notes>20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Genesis</vt:lpstr>
      <vt:lpstr>Committee on Teaching about the UN</vt:lpstr>
      <vt:lpstr>Slide 2</vt:lpstr>
      <vt:lpstr>Life Expectancy at Birth</vt:lpstr>
      <vt:lpstr>Per Capita Income (Yr 2000 US$)</vt:lpstr>
      <vt:lpstr>The Human Right Least Realized</vt:lpstr>
      <vt:lpstr>World Poverty  Today</vt:lpstr>
      <vt:lpstr>Slide 7</vt:lpstr>
      <vt:lpstr>At Least a Third of Human Deaths</vt:lpstr>
      <vt:lpstr>Millions of Deaths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Key Facts</vt:lpstr>
      <vt:lpstr>Inequality Spirals</vt:lpstr>
      <vt:lpstr>Supranational Rule Shaping</vt:lpstr>
      <vt:lpstr>The Most Cost-Effective Lobbying</vt:lpstr>
      <vt:lpstr>Counter-Argument</vt:lpstr>
      <vt:lpstr>Conceptual Answer to  the Counter-Argument</vt:lpstr>
      <vt:lpstr>Rising Inequality in the US (1978-2007)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Human Rights as Moral Claims on (Global) Institutional Arrangements</vt:lpstr>
      <vt:lpstr>Reform Prospects</vt:lpstr>
      <vt:lpstr>Slide 38</vt:lpstr>
      <vt:lpstr>The Millennium Development “Goals”</vt:lpstr>
      <vt:lpstr>Post-2015 Institutional Reform Goals </vt:lpstr>
    </vt:vector>
  </TitlesOfParts>
  <Company>Health Impact Fund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Ting Ting Cheng</dc:creator>
  <cp:lastModifiedBy>Elisabeth Shuman</cp:lastModifiedBy>
  <cp:revision>215</cp:revision>
  <dcterms:created xsi:type="dcterms:W3CDTF">2013-02-03T21:16:57Z</dcterms:created>
  <dcterms:modified xsi:type="dcterms:W3CDTF">2013-02-03T21:17:23Z</dcterms:modified>
</cp:coreProperties>
</file>